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 id="2147483674" r:id="rId3"/>
  </p:sldMasterIdLst>
  <p:notesMasterIdLst>
    <p:notesMasterId r:id="rId25"/>
  </p:notesMasterIdLst>
  <p:sldIdLst>
    <p:sldId id="256"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59" r:id="rId20"/>
    <p:sldId id="260" r:id="rId21"/>
    <p:sldId id="275" r:id="rId22"/>
    <p:sldId id="277" r:id="rId23"/>
    <p:sldId id="276"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66"/>
    <a:srgbClr val="660033"/>
    <a:srgbClr val="BD382F"/>
    <a:srgbClr val="9CBB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77"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None/>
              </a:pPr>
              <a:t>10</a:t>
            </a:fld>
            <a:endParaRPr sz="1400" b="0" i="0" u="none" strike="noStrike" cap="none">
              <a:solidFill>
                <a:srgbClr val="000000"/>
              </a:solidFill>
              <a:latin typeface="Arial"/>
              <a:ea typeface="Arial"/>
              <a:cs typeface="Arial"/>
              <a:sym typeface="Arial"/>
            </a:endParaRPr>
          </a:p>
        </p:txBody>
      </p:sp>
      <p:sp>
        <p:nvSpPr>
          <p:cNvPr id="423" name="Google Shape;423;p13: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24" name="Google Shape;424;p13:notes"/>
          <p:cNvSpPr txBox="1">
            <a:spLocks noGrp="1"/>
          </p:cNvSpPr>
          <p:nvPr>
            <p:ph type="body" idx="1"/>
          </p:nvPr>
        </p:nvSpPr>
        <p:spPr>
          <a:xfrm>
            <a:off x="777875" y="4776788"/>
            <a:ext cx="6218238" cy="4525962"/>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None/>
              </a:pPr>
              <a:t>14</a:t>
            </a:fld>
            <a:endParaRPr sz="1400" b="0" i="0" u="none" strike="noStrike" cap="none">
              <a:solidFill>
                <a:srgbClr val="000000"/>
              </a:solidFill>
              <a:latin typeface="Arial"/>
              <a:ea typeface="Arial"/>
              <a:cs typeface="Arial"/>
              <a:sym typeface="Arial"/>
            </a:endParaRPr>
          </a:p>
        </p:txBody>
      </p:sp>
      <p:sp>
        <p:nvSpPr>
          <p:cNvPr id="486" name="Google Shape;486;p17: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7" name="Google Shape;487;p17:notes"/>
          <p:cNvSpPr txBox="1">
            <a:spLocks noGrp="1"/>
          </p:cNvSpPr>
          <p:nvPr>
            <p:ph type="body" idx="1"/>
          </p:nvPr>
        </p:nvSpPr>
        <p:spPr>
          <a:xfrm>
            <a:off x="777875" y="4776788"/>
            <a:ext cx="6218238" cy="4525962"/>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1" name="Google Shape;2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latin typeface="Quattrocento Sans"/>
                <a:ea typeface="Quattrocento Sans"/>
                <a:cs typeface="Quattrocento Sans"/>
                <a:sym typeface="Quattrocento Sans"/>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endParaRPr/>
          </a:p>
          <a:p>
            <a:pPr marL="457200" lvl="0" indent="-228600" algn="l" rtl="0">
              <a:lnSpc>
                <a:spcPct val="100000"/>
              </a:lnSpc>
              <a:spcBef>
                <a:spcPts val="0"/>
              </a:spcBef>
              <a:spcAft>
                <a:spcPts val="0"/>
              </a:spcAft>
              <a:buSzPts val="1100"/>
              <a:buNone/>
            </a:pPr>
            <a:endParaRPr>
              <a:latin typeface="Quattrocento Sans"/>
              <a:ea typeface="Quattrocento Sans"/>
              <a:cs typeface="Quattrocento Sans"/>
              <a:sym typeface="Quattrocento Sans"/>
            </a:endParaRPr>
          </a:p>
          <a:p>
            <a:pPr marL="457200" lvl="0" indent="-298450" algn="l" rtl="0">
              <a:lnSpc>
                <a:spcPct val="100000"/>
              </a:lnSpc>
              <a:spcBef>
                <a:spcPts val="0"/>
              </a:spcBef>
              <a:spcAft>
                <a:spcPts val="0"/>
              </a:spcAft>
              <a:buSzPts val="1100"/>
              <a:buChar char="●"/>
            </a:pPr>
            <a:r>
              <a:rPr lang="en-US" b="1">
                <a:latin typeface="Quattrocento Sans"/>
                <a:ea typeface="Quattrocento Sans"/>
                <a:cs typeface="Quattrocento Sans"/>
                <a:sym typeface="Quattrocento Sans"/>
              </a:rPr>
              <a:t>Add animation to images and graphics: </a:t>
            </a:r>
            <a:endParaRPr/>
          </a:p>
          <a:p>
            <a:pPr marL="228600" lvl="0" indent="-228600" algn="l" rtl="0">
              <a:lnSpc>
                <a:spcPct val="100000"/>
              </a:lnSpc>
              <a:spcBef>
                <a:spcPts val="0"/>
              </a:spcBef>
              <a:spcAft>
                <a:spcPts val="0"/>
              </a:spcAft>
              <a:buSzPts val="1100"/>
              <a:buAutoNum type="arabicPeriod"/>
            </a:pPr>
            <a:r>
              <a:rPr lang="en-US">
                <a:latin typeface="Quattrocento Sans"/>
                <a:ea typeface="Quattrocento Sans"/>
                <a:cs typeface="Quattrocento Sans"/>
                <a:sym typeface="Quattrocento Sans"/>
              </a:rPr>
              <a:t>Select your image or graphic.</a:t>
            </a:r>
            <a:endParaRPr/>
          </a:p>
          <a:p>
            <a:pPr marL="228600" lvl="0" indent="-228600" algn="l" rtl="0">
              <a:lnSpc>
                <a:spcPct val="100000"/>
              </a:lnSpc>
              <a:spcBef>
                <a:spcPts val="0"/>
              </a:spcBef>
              <a:spcAft>
                <a:spcPts val="0"/>
              </a:spcAft>
              <a:buSzPts val="1100"/>
              <a:buAutoNum type="arabicPeriod"/>
            </a:pPr>
            <a:r>
              <a:rPr lang="en-US">
                <a:latin typeface="Quattrocento Sans"/>
                <a:ea typeface="Quattrocento Sans"/>
                <a:cs typeface="Quattrocento Sans"/>
                <a:sym typeface="Quattrocento Sans"/>
              </a:rPr>
              <a:t>Click on the Animations tab.</a:t>
            </a:r>
            <a:endParaRPr/>
          </a:p>
          <a:p>
            <a:pPr marL="228600" lvl="0" indent="-228600" algn="l" rtl="0">
              <a:lnSpc>
                <a:spcPct val="100000"/>
              </a:lnSpc>
              <a:spcBef>
                <a:spcPts val="0"/>
              </a:spcBef>
              <a:spcAft>
                <a:spcPts val="0"/>
              </a:spcAft>
              <a:buSzPts val="1100"/>
              <a:buAutoNum type="arabicPeriod"/>
            </a:pPr>
            <a:r>
              <a:rPr lang="en-US">
                <a:latin typeface="Quattrocento Sans"/>
                <a:ea typeface="Quattrocento Sans"/>
                <a:cs typeface="Quattrocento Sans"/>
                <a:sym typeface="Quattrocento Sans"/>
              </a:rPr>
              <a:t>Choose from the options.  The animation for this slide is “Split”.  The drop-down menu in the Animation section gives even more animations you can use.</a:t>
            </a:r>
            <a:endParaRPr/>
          </a:p>
          <a:p>
            <a:pPr marL="228600" lvl="0" indent="-228600" algn="l" rtl="0">
              <a:lnSpc>
                <a:spcPct val="100000"/>
              </a:lnSpc>
              <a:spcBef>
                <a:spcPts val="0"/>
              </a:spcBef>
              <a:spcAft>
                <a:spcPts val="0"/>
              </a:spcAft>
              <a:buSzPts val="1100"/>
              <a:buAutoNum type="arabicPeriod"/>
            </a:pPr>
            <a:r>
              <a:rPr lang="en-US">
                <a:latin typeface="Quattrocento Sans"/>
                <a:ea typeface="Quattrocento Sans"/>
                <a:cs typeface="Quattrocento Sans"/>
                <a:sym typeface="Quattrocento Sans"/>
              </a:rPr>
              <a:t>If you have multiple graphics or images, you will see a number appear next to it that notes the order of the animations.</a:t>
            </a:r>
            <a:endParaRPr/>
          </a:p>
          <a:p>
            <a:pPr marL="228600" lvl="0" indent="-158750" algn="l" rtl="0">
              <a:lnSpc>
                <a:spcPct val="100000"/>
              </a:lnSpc>
              <a:spcBef>
                <a:spcPts val="0"/>
              </a:spcBef>
              <a:spcAft>
                <a:spcPts val="0"/>
              </a:spcAft>
              <a:buSzPts val="1100"/>
              <a:buNone/>
            </a:pPr>
            <a:endParaRPr b="1">
              <a:latin typeface="Quattrocento Sans"/>
              <a:ea typeface="Quattrocento Sans"/>
              <a:cs typeface="Quattrocento Sans"/>
              <a:sym typeface="Quattrocento Sans"/>
            </a:endParaRPr>
          </a:p>
          <a:p>
            <a:pPr marL="0" lvl="0" indent="0" algn="l" rtl="0">
              <a:lnSpc>
                <a:spcPct val="100000"/>
              </a:lnSpc>
              <a:spcBef>
                <a:spcPts val="0"/>
              </a:spcBef>
              <a:spcAft>
                <a:spcPts val="0"/>
              </a:spcAft>
              <a:buSzPts val="1100"/>
              <a:buNone/>
            </a:pPr>
            <a:r>
              <a:rPr lang="en-US" b="1">
                <a:latin typeface="Quattrocento Sans"/>
                <a:ea typeface="Quattrocento Sans"/>
                <a:cs typeface="Quattrocento Sans"/>
                <a:sym typeface="Quattrocento Sans"/>
              </a:rPr>
              <a:t>Note: You will want to choose the animations carefully.  You do not want to make your audience dizzy from your presentation.</a:t>
            </a:r>
            <a:endParaRPr/>
          </a:p>
        </p:txBody>
      </p:sp>
      <p:sp>
        <p:nvSpPr>
          <p:cNvPr id="561" name="Google Shape;56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None/>
              </a:p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5" name="Google Shape;65;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6" name="Google Shape;1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efault Slide">
  <p:cSld name="1_Default Slide">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3" name="Google Shape;143;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50" name="Google Shape;150;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1" name="Google Shape;1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84" name="Google Shape;8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85" name="Google Shape;8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86" name="Google Shape;8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5" name="Google Shape;9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6" name="Google Shape;9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5.png"/><Relationship Id="rId12"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slide" Target="slide6.xml"/><Relationship Id="rId4" Type="http://schemas.openxmlformats.org/officeDocument/2006/relationships/slide" Target="slide17.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7.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slide" Target="slide9.xml"/><Relationship Id="rId4" Type="http://schemas.openxmlformats.org/officeDocument/2006/relationships/slide" Target="slide10.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8"/>
          <p:cNvSpPr/>
          <p:nvPr/>
        </p:nvSpPr>
        <p:spPr>
          <a:xfrm>
            <a:off x="1568210" y="1704796"/>
            <a:ext cx="9273394" cy="3450564"/>
          </a:xfrm>
          <a:prstGeom prst="rect">
            <a:avLst/>
          </a:prstGeom>
          <a:solidFill>
            <a:srgbClr val="1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28"/>
          <p:cNvSpPr txBox="1"/>
          <p:nvPr/>
        </p:nvSpPr>
        <p:spPr>
          <a:xfrm>
            <a:off x="3887818" y="2948438"/>
            <a:ext cx="774652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Georgia"/>
                <a:ea typeface="Georgia"/>
                <a:cs typeface="Georgia"/>
                <a:sym typeface="Georgia"/>
              </a:rPr>
              <a:t>ANALYZING TRENDS FOR BETTER CUSTOMER EXPERIENCE</a:t>
            </a:r>
            <a:endParaRPr sz="2800" b="1" i="0" u="none" strike="noStrike" cap="none">
              <a:solidFill>
                <a:srgbClr val="FFFFFF"/>
              </a:solidFill>
              <a:latin typeface="Georgia"/>
              <a:ea typeface="Georgia"/>
              <a:cs typeface="Georgia"/>
              <a:sym typeface="Georgia"/>
            </a:endParaRPr>
          </a:p>
        </p:txBody>
      </p:sp>
      <p:grpSp>
        <p:nvGrpSpPr>
          <p:cNvPr id="172" name="Google Shape;172;p28"/>
          <p:cNvGrpSpPr/>
          <p:nvPr/>
        </p:nvGrpSpPr>
        <p:grpSpPr>
          <a:xfrm>
            <a:off x="4010564" y="3902731"/>
            <a:ext cx="3623091" cy="158154"/>
            <a:chOff x="4010564" y="3816467"/>
            <a:chExt cx="3623091" cy="158154"/>
          </a:xfrm>
        </p:grpSpPr>
        <p:sp>
          <p:nvSpPr>
            <p:cNvPr id="173" name="Google Shape;173;p28"/>
            <p:cNvSpPr/>
            <p:nvPr/>
          </p:nvSpPr>
          <p:spPr>
            <a:xfrm>
              <a:off x="4010564" y="3816470"/>
              <a:ext cx="920150" cy="158151"/>
            </a:xfrm>
            <a:prstGeom prst="rect">
              <a:avLst/>
            </a:prstGeom>
            <a:solidFill>
              <a:srgbClr val="1CA3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p28"/>
            <p:cNvSpPr/>
            <p:nvPr/>
          </p:nvSpPr>
          <p:spPr>
            <a:xfrm>
              <a:off x="4930714" y="3816469"/>
              <a:ext cx="920150" cy="158151"/>
            </a:xfrm>
            <a:prstGeom prst="rect">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5" name="Google Shape;175;p28"/>
            <p:cNvSpPr/>
            <p:nvPr/>
          </p:nvSpPr>
          <p:spPr>
            <a:xfrm>
              <a:off x="5793355" y="3816468"/>
              <a:ext cx="920150" cy="158151"/>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6" name="Google Shape;176;p28"/>
            <p:cNvSpPr/>
            <p:nvPr/>
          </p:nvSpPr>
          <p:spPr>
            <a:xfrm>
              <a:off x="6713505" y="3816467"/>
              <a:ext cx="920150" cy="158151"/>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77" name="Google Shape;177;p28"/>
          <p:cNvSpPr/>
          <p:nvPr/>
        </p:nvSpPr>
        <p:spPr>
          <a:xfrm>
            <a:off x="7633657" y="3816468"/>
            <a:ext cx="920150" cy="158151"/>
          </a:xfrm>
          <a:prstGeom prst="rect">
            <a:avLst/>
          </a:prstGeom>
          <a:solidFill>
            <a:srgbClr val="1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8" name="Google Shape;178;p28"/>
          <p:cNvSpPr/>
          <p:nvPr/>
        </p:nvSpPr>
        <p:spPr>
          <a:xfrm>
            <a:off x="-1617" y="3226100"/>
            <a:ext cx="819509" cy="920150"/>
          </a:xfrm>
          <a:prstGeom prst="rect">
            <a:avLst/>
          </a:prstGeom>
          <a:solidFill>
            <a:srgbClr val="1CA3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28"/>
          <p:cNvSpPr/>
          <p:nvPr/>
        </p:nvSpPr>
        <p:spPr>
          <a:xfrm>
            <a:off x="817892" y="3226100"/>
            <a:ext cx="819509" cy="920150"/>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8"/>
          <p:cNvSpPr/>
          <p:nvPr/>
        </p:nvSpPr>
        <p:spPr>
          <a:xfrm>
            <a:off x="10838911" y="2852288"/>
            <a:ext cx="819509" cy="920150"/>
          </a:xfrm>
          <a:prstGeom prst="rect">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1" name="Google Shape;181;p28"/>
          <p:cNvSpPr/>
          <p:nvPr/>
        </p:nvSpPr>
        <p:spPr>
          <a:xfrm>
            <a:off x="11658420" y="2852287"/>
            <a:ext cx="819509" cy="920150"/>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82" name="Google Shape;182;p28" descr="Icon&#10;&#10;Description automatically generated"/>
          <p:cNvPicPr preferRelativeResize="0"/>
          <p:nvPr/>
        </p:nvPicPr>
        <p:blipFill rotWithShape="1">
          <a:blip r:embed="rId4">
            <a:alphaModFix/>
          </a:blip>
          <a:srcRect/>
          <a:stretch/>
        </p:blipFill>
        <p:spPr>
          <a:xfrm>
            <a:off x="2165230" y="2785605"/>
            <a:ext cx="1377351" cy="13011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40"/>
          <p:cNvGrpSpPr/>
          <p:nvPr/>
        </p:nvGrpSpPr>
        <p:grpSpPr>
          <a:xfrm>
            <a:off x="760611" y="3305362"/>
            <a:ext cx="5057688" cy="1275975"/>
            <a:chOff x="7344158" y="7200757"/>
            <a:chExt cx="10112741" cy="2551949"/>
          </a:xfrm>
        </p:grpSpPr>
        <p:sp>
          <p:nvSpPr>
            <p:cNvPr id="427" name="Google Shape;427;p40"/>
            <p:cNvSpPr/>
            <p:nvPr/>
          </p:nvSpPr>
          <p:spPr>
            <a:xfrm>
              <a:off x="7491053" y="9254415"/>
              <a:ext cx="1595688" cy="498291"/>
            </a:xfrm>
            <a:custGeom>
              <a:avLst/>
              <a:gdLst/>
              <a:ahLst/>
              <a:cxnLst/>
              <a:rect l="l" t="t" r="r" b="b"/>
              <a:pathLst>
                <a:path w="2443" h="765" extrusionOk="0">
                  <a:moveTo>
                    <a:pt x="439" y="764"/>
                  </a:moveTo>
                  <a:lnTo>
                    <a:pt x="0" y="0"/>
                  </a:lnTo>
                  <a:lnTo>
                    <a:pt x="2442" y="0"/>
                  </a:lnTo>
                  <a:lnTo>
                    <a:pt x="2004" y="764"/>
                  </a:lnTo>
                  <a:lnTo>
                    <a:pt x="439" y="764"/>
                  </a:lnTo>
                </a:path>
              </a:pathLst>
            </a:custGeom>
            <a:solidFill>
              <a:srgbClr val="833C0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28" name="Google Shape;428;p40"/>
            <p:cNvSpPr/>
            <p:nvPr/>
          </p:nvSpPr>
          <p:spPr>
            <a:xfrm>
              <a:off x="7453610" y="7310209"/>
              <a:ext cx="9893838" cy="2108381"/>
            </a:xfrm>
            <a:custGeom>
              <a:avLst/>
              <a:gdLst/>
              <a:ahLst/>
              <a:cxnLst/>
              <a:rect l="l" t="t" r="r" b="b"/>
              <a:pathLst>
                <a:path w="15147" h="3230" extrusionOk="0">
                  <a:moveTo>
                    <a:pt x="15146" y="0"/>
                  </a:moveTo>
                  <a:lnTo>
                    <a:pt x="0" y="0"/>
                  </a:lnTo>
                  <a:lnTo>
                    <a:pt x="0" y="3229"/>
                  </a:lnTo>
                  <a:lnTo>
                    <a:pt x="15146" y="3229"/>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29" name="Google Shape;429;p40"/>
            <p:cNvSpPr/>
            <p:nvPr/>
          </p:nvSpPr>
          <p:spPr>
            <a:xfrm>
              <a:off x="7344158" y="7200757"/>
              <a:ext cx="10112741" cy="2330166"/>
            </a:xfrm>
            <a:custGeom>
              <a:avLst/>
              <a:gdLst/>
              <a:ahLst/>
              <a:cxnLst/>
              <a:rect l="l" t="t" r="r" b="b"/>
              <a:pathLst>
                <a:path w="15484" h="3568" extrusionOk="0">
                  <a:moveTo>
                    <a:pt x="15315" y="3567"/>
                  </a:moveTo>
                  <a:lnTo>
                    <a:pt x="15315" y="3567"/>
                  </a:lnTo>
                  <a:cubicBezTo>
                    <a:pt x="15407" y="3567"/>
                    <a:pt x="15483" y="3492"/>
                    <a:pt x="15483" y="3398"/>
                  </a:cubicBezTo>
                  <a:lnTo>
                    <a:pt x="15483" y="169"/>
                  </a:lnTo>
                  <a:lnTo>
                    <a:pt x="15483" y="169"/>
                  </a:lnTo>
                  <a:cubicBezTo>
                    <a:pt x="15483" y="75"/>
                    <a:pt x="15407" y="0"/>
                    <a:pt x="15315" y="0"/>
                  </a:cubicBezTo>
                  <a:lnTo>
                    <a:pt x="169" y="0"/>
                  </a:lnTo>
                  <a:lnTo>
                    <a:pt x="169" y="0"/>
                  </a:lnTo>
                  <a:cubicBezTo>
                    <a:pt x="76" y="0"/>
                    <a:pt x="0" y="75"/>
                    <a:pt x="0" y="169"/>
                  </a:cubicBezTo>
                  <a:lnTo>
                    <a:pt x="0" y="3398"/>
                  </a:lnTo>
                  <a:lnTo>
                    <a:pt x="0" y="3398"/>
                  </a:lnTo>
                  <a:cubicBezTo>
                    <a:pt x="0" y="3492"/>
                    <a:pt x="76" y="3567"/>
                    <a:pt x="169" y="3567"/>
                  </a:cubicBezTo>
                  <a:lnTo>
                    <a:pt x="15315" y="3567"/>
                  </a:lnTo>
                  <a:close/>
                  <a:moveTo>
                    <a:pt x="15315" y="3398"/>
                  </a:moveTo>
                  <a:lnTo>
                    <a:pt x="169" y="3398"/>
                  </a:lnTo>
                  <a:lnTo>
                    <a:pt x="169" y="169"/>
                  </a:lnTo>
                  <a:lnTo>
                    <a:pt x="15315" y="169"/>
                  </a:lnTo>
                  <a:lnTo>
                    <a:pt x="15315" y="3398"/>
                  </a:lnTo>
                  <a:close/>
                </a:path>
              </a:pathLst>
            </a:custGeom>
            <a:solidFill>
              <a:srgbClr val="9CBB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0" name="Google Shape;430;p40"/>
            <p:cNvSpPr/>
            <p:nvPr/>
          </p:nvSpPr>
          <p:spPr>
            <a:xfrm>
              <a:off x="7776204" y="7629924"/>
              <a:ext cx="1022506" cy="2122782"/>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9CBB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grpSp>
        <p:nvGrpSpPr>
          <p:cNvPr id="431" name="Google Shape;431;p40"/>
          <p:cNvGrpSpPr/>
          <p:nvPr/>
        </p:nvGrpSpPr>
        <p:grpSpPr>
          <a:xfrm>
            <a:off x="760611" y="1626382"/>
            <a:ext cx="5057688" cy="1275975"/>
            <a:chOff x="7344158" y="4294533"/>
            <a:chExt cx="10112741" cy="2551949"/>
          </a:xfrm>
        </p:grpSpPr>
        <p:sp>
          <p:nvSpPr>
            <p:cNvPr id="432" name="Google Shape;432;p40"/>
            <p:cNvSpPr/>
            <p:nvPr/>
          </p:nvSpPr>
          <p:spPr>
            <a:xfrm>
              <a:off x="7491053" y="6345309"/>
              <a:ext cx="1595688" cy="501173"/>
            </a:xfrm>
            <a:custGeom>
              <a:avLst/>
              <a:gdLst/>
              <a:ahLst/>
              <a:cxnLst/>
              <a:rect l="l" t="t" r="r" b="b"/>
              <a:pathLst>
                <a:path w="2443" h="766" extrusionOk="0">
                  <a:moveTo>
                    <a:pt x="439" y="765"/>
                  </a:moveTo>
                  <a:lnTo>
                    <a:pt x="0" y="0"/>
                  </a:lnTo>
                  <a:lnTo>
                    <a:pt x="2442" y="0"/>
                  </a:lnTo>
                  <a:lnTo>
                    <a:pt x="2004" y="765"/>
                  </a:lnTo>
                  <a:lnTo>
                    <a:pt x="439" y="765"/>
                  </a:lnTo>
                </a:path>
              </a:pathLst>
            </a:custGeom>
            <a:solidFill>
              <a:srgbClr val="1F38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3" name="Google Shape;433;p40"/>
            <p:cNvSpPr/>
            <p:nvPr/>
          </p:nvSpPr>
          <p:spPr>
            <a:xfrm>
              <a:off x="7453610" y="4403985"/>
              <a:ext cx="9893838" cy="2111261"/>
            </a:xfrm>
            <a:custGeom>
              <a:avLst/>
              <a:gdLst/>
              <a:ahLst/>
              <a:cxnLst/>
              <a:rect l="l" t="t" r="r" b="b"/>
              <a:pathLst>
                <a:path w="15147" h="3231" extrusionOk="0">
                  <a:moveTo>
                    <a:pt x="15146" y="0"/>
                  </a:moveTo>
                  <a:lnTo>
                    <a:pt x="0" y="0"/>
                  </a:lnTo>
                  <a:lnTo>
                    <a:pt x="0" y="3230"/>
                  </a:lnTo>
                  <a:lnTo>
                    <a:pt x="15146" y="3230"/>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4" name="Google Shape;434;p40"/>
            <p:cNvSpPr/>
            <p:nvPr/>
          </p:nvSpPr>
          <p:spPr>
            <a:xfrm>
              <a:off x="7344158" y="4294533"/>
              <a:ext cx="10112741" cy="2330164"/>
            </a:xfrm>
            <a:custGeom>
              <a:avLst/>
              <a:gdLst/>
              <a:ahLst/>
              <a:cxnLst/>
              <a:rect l="l" t="t" r="r" b="b"/>
              <a:pathLst>
                <a:path w="15484" h="3569" extrusionOk="0">
                  <a:moveTo>
                    <a:pt x="15315" y="3568"/>
                  </a:moveTo>
                  <a:lnTo>
                    <a:pt x="15315" y="3568"/>
                  </a:lnTo>
                  <a:cubicBezTo>
                    <a:pt x="15407" y="3568"/>
                    <a:pt x="15483" y="3492"/>
                    <a:pt x="15483" y="3399"/>
                  </a:cubicBezTo>
                  <a:lnTo>
                    <a:pt x="15483" y="169"/>
                  </a:lnTo>
                  <a:lnTo>
                    <a:pt x="15483" y="169"/>
                  </a:lnTo>
                  <a:cubicBezTo>
                    <a:pt x="15483" y="76"/>
                    <a:pt x="15407" y="0"/>
                    <a:pt x="15315" y="0"/>
                  </a:cubicBezTo>
                  <a:lnTo>
                    <a:pt x="169" y="0"/>
                  </a:lnTo>
                  <a:lnTo>
                    <a:pt x="169" y="0"/>
                  </a:lnTo>
                  <a:cubicBezTo>
                    <a:pt x="76" y="0"/>
                    <a:pt x="0" y="76"/>
                    <a:pt x="0" y="169"/>
                  </a:cubicBezTo>
                  <a:lnTo>
                    <a:pt x="0" y="3399"/>
                  </a:lnTo>
                  <a:lnTo>
                    <a:pt x="0" y="3399"/>
                  </a:lnTo>
                  <a:cubicBezTo>
                    <a:pt x="0" y="3492"/>
                    <a:pt x="76" y="3568"/>
                    <a:pt x="169" y="3568"/>
                  </a:cubicBezTo>
                  <a:lnTo>
                    <a:pt x="15315" y="3568"/>
                  </a:lnTo>
                  <a:close/>
                  <a:moveTo>
                    <a:pt x="15315" y="3399"/>
                  </a:moveTo>
                  <a:lnTo>
                    <a:pt x="169" y="3399"/>
                  </a:lnTo>
                  <a:lnTo>
                    <a:pt x="169" y="169"/>
                  </a:lnTo>
                  <a:lnTo>
                    <a:pt x="15315" y="169"/>
                  </a:lnTo>
                  <a:lnTo>
                    <a:pt x="15315" y="3399"/>
                  </a:lnTo>
                  <a:close/>
                </a:path>
              </a:pathLst>
            </a:custGeom>
            <a:solidFill>
              <a:srgbClr val="F29B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5" name="Google Shape;435;p40"/>
            <p:cNvSpPr/>
            <p:nvPr/>
          </p:nvSpPr>
          <p:spPr>
            <a:xfrm>
              <a:off x="7776204" y="4723697"/>
              <a:ext cx="1022506" cy="2122784"/>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F29B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grpSp>
        <p:nvGrpSpPr>
          <p:cNvPr id="436" name="Google Shape;436;p40"/>
          <p:cNvGrpSpPr/>
          <p:nvPr/>
        </p:nvGrpSpPr>
        <p:grpSpPr>
          <a:xfrm>
            <a:off x="760611" y="4987460"/>
            <a:ext cx="5057688" cy="1275975"/>
            <a:chOff x="7344158" y="7200757"/>
            <a:chExt cx="10112741" cy="2551949"/>
          </a:xfrm>
        </p:grpSpPr>
        <p:sp>
          <p:nvSpPr>
            <p:cNvPr id="437" name="Google Shape;437;p40"/>
            <p:cNvSpPr/>
            <p:nvPr/>
          </p:nvSpPr>
          <p:spPr>
            <a:xfrm>
              <a:off x="7491053" y="9254415"/>
              <a:ext cx="1595688" cy="498291"/>
            </a:xfrm>
            <a:custGeom>
              <a:avLst/>
              <a:gdLst/>
              <a:ahLst/>
              <a:cxnLst/>
              <a:rect l="l" t="t" r="r" b="b"/>
              <a:pathLst>
                <a:path w="2443" h="765" extrusionOk="0">
                  <a:moveTo>
                    <a:pt x="439" y="764"/>
                  </a:moveTo>
                  <a:lnTo>
                    <a:pt x="0" y="0"/>
                  </a:lnTo>
                  <a:lnTo>
                    <a:pt x="2442" y="0"/>
                  </a:lnTo>
                  <a:lnTo>
                    <a:pt x="2004" y="764"/>
                  </a:lnTo>
                  <a:lnTo>
                    <a:pt x="439" y="764"/>
                  </a:lnTo>
                </a:path>
              </a:pathLst>
            </a:custGeom>
            <a:solidFill>
              <a:srgbClr val="5252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8" name="Google Shape;438;p40"/>
            <p:cNvSpPr/>
            <p:nvPr/>
          </p:nvSpPr>
          <p:spPr>
            <a:xfrm>
              <a:off x="7453610" y="7310209"/>
              <a:ext cx="9893838" cy="2108381"/>
            </a:xfrm>
            <a:custGeom>
              <a:avLst/>
              <a:gdLst/>
              <a:ahLst/>
              <a:cxnLst/>
              <a:rect l="l" t="t" r="r" b="b"/>
              <a:pathLst>
                <a:path w="15147" h="3230" extrusionOk="0">
                  <a:moveTo>
                    <a:pt x="15146" y="0"/>
                  </a:moveTo>
                  <a:lnTo>
                    <a:pt x="0" y="0"/>
                  </a:lnTo>
                  <a:lnTo>
                    <a:pt x="0" y="3229"/>
                  </a:lnTo>
                  <a:lnTo>
                    <a:pt x="15146" y="3229"/>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39" name="Google Shape;439;p40"/>
            <p:cNvSpPr/>
            <p:nvPr/>
          </p:nvSpPr>
          <p:spPr>
            <a:xfrm>
              <a:off x="7344158" y="7200757"/>
              <a:ext cx="10112741" cy="2330166"/>
            </a:xfrm>
            <a:custGeom>
              <a:avLst/>
              <a:gdLst/>
              <a:ahLst/>
              <a:cxnLst/>
              <a:rect l="l" t="t" r="r" b="b"/>
              <a:pathLst>
                <a:path w="15484" h="3568" extrusionOk="0">
                  <a:moveTo>
                    <a:pt x="15315" y="3567"/>
                  </a:moveTo>
                  <a:lnTo>
                    <a:pt x="15315" y="3567"/>
                  </a:lnTo>
                  <a:cubicBezTo>
                    <a:pt x="15407" y="3567"/>
                    <a:pt x="15483" y="3492"/>
                    <a:pt x="15483" y="3398"/>
                  </a:cubicBezTo>
                  <a:lnTo>
                    <a:pt x="15483" y="169"/>
                  </a:lnTo>
                  <a:lnTo>
                    <a:pt x="15483" y="169"/>
                  </a:lnTo>
                  <a:cubicBezTo>
                    <a:pt x="15483" y="75"/>
                    <a:pt x="15407" y="0"/>
                    <a:pt x="15315" y="0"/>
                  </a:cubicBezTo>
                  <a:lnTo>
                    <a:pt x="169" y="0"/>
                  </a:lnTo>
                  <a:lnTo>
                    <a:pt x="169" y="0"/>
                  </a:lnTo>
                  <a:cubicBezTo>
                    <a:pt x="76" y="0"/>
                    <a:pt x="0" y="75"/>
                    <a:pt x="0" y="169"/>
                  </a:cubicBezTo>
                  <a:lnTo>
                    <a:pt x="0" y="3398"/>
                  </a:lnTo>
                  <a:lnTo>
                    <a:pt x="0" y="3398"/>
                  </a:lnTo>
                  <a:cubicBezTo>
                    <a:pt x="0" y="3492"/>
                    <a:pt x="76" y="3567"/>
                    <a:pt x="169" y="3567"/>
                  </a:cubicBezTo>
                  <a:lnTo>
                    <a:pt x="15315" y="3567"/>
                  </a:lnTo>
                  <a:close/>
                  <a:moveTo>
                    <a:pt x="15315" y="3398"/>
                  </a:moveTo>
                  <a:lnTo>
                    <a:pt x="169" y="3398"/>
                  </a:lnTo>
                  <a:lnTo>
                    <a:pt x="169" y="169"/>
                  </a:lnTo>
                  <a:lnTo>
                    <a:pt x="15315" y="169"/>
                  </a:lnTo>
                  <a:lnTo>
                    <a:pt x="15315" y="3398"/>
                  </a:lnTo>
                  <a:close/>
                </a:path>
              </a:pathLst>
            </a:custGeom>
            <a:solidFill>
              <a:srgbClr val="BD38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40" name="Google Shape;440;p40"/>
            <p:cNvSpPr/>
            <p:nvPr/>
          </p:nvSpPr>
          <p:spPr>
            <a:xfrm>
              <a:off x="7776204" y="7629924"/>
              <a:ext cx="1022506" cy="2122782"/>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BD38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grpSp>
        <p:nvGrpSpPr>
          <p:cNvPr id="441" name="Google Shape;441;p40"/>
          <p:cNvGrpSpPr/>
          <p:nvPr/>
        </p:nvGrpSpPr>
        <p:grpSpPr>
          <a:xfrm>
            <a:off x="304800" y="0"/>
            <a:ext cx="5230131" cy="794123"/>
            <a:chOff x="533202" y="304800"/>
            <a:chExt cx="10457537" cy="1588245"/>
          </a:xfrm>
        </p:grpSpPr>
        <p:sp>
          <p:nvSpPr>
            <p:cNvPr id="442" name="Google Shape;442;p40"/>
            <p:cNvSpPr txBox="1"/>
            <p:nvPr/>
          </p:nvSpPr>
          <p:spPr>
            <a:xfrm>
              <a:off x="533202" y="304800"/>
              <a:ext cx="10457537" cy="12926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002060"/>
                  </a:solidFill>
                  <a:latin typeface="Georgia"/>
                  <a:ea typeface="Georgia"/>
                  <a:cs typeface="Georgia"/>
                  <a:sym typeface="Georgia"/>
                </a:rPr>
                <a:t>Data Analysis </a:t>
              </a:r>
              <a:endParaRPr dirty="0"/>
            </a:p>
          </p:txBody>
        </p:sp>
        <p:sp>
          <p:nvSpPr>
            <p:cNvPr id="443" name="Google Shape;443;p40"/>
            <p:cNvSpPr/>
            <p:nvPr/>
          </p:nvSpPr>
          <p:spPr>
            <a:xfrm>
              <a:off x="778052" y="1693942"/>
              <a:ext cx="2253906" cy="199103"/>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4" name="Google Shape;444;p40"/>
            <p:cNvSpPr/>
            <p:nvPr/>
          </p:nvSpPr>
          <p:spPr>
            <a:xfrm>
              <a:off x="3019707" y="1688215"/>
              <a:ext cx="2253906" cy="199103"/>
            </a:xfrm>
            <a:prstGeom prst="rect">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5" name="Google Shape;445;p40"/>
            <p:cNvSpPr/>
            <p:nvPr/>
          </p:nvSpPr>
          <p:spPr>
            <a:xfrm>
              <a:off x="5196798" y="1692907"/>
              <a:ext cx="2253906" cy="199103"/>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446" name="Google Shape;446;p40" descr="WhatsApp Image 2021-07-27 at 5.15.18 PM (1).jpeg"/>
          <p:cNvPicPr preferRelativeResize="0"/>
          <p:nvPr/>
        </p:nvPicPr>
        <p:blipFill rotWithShape="1">
          <a:blip r:embed="rId3">
            <a:alphaModFix/>
          </a:blip>
          <a:srcRect/>
          <a:stretch/>
        </p:blipFill>
        <p:spPr>
          <a:xfrm>
            <a:off x="6096000" y="914400"/>
            <a:ext cx="5943600" cy="5310774"/>
          </a:xfrm>
          <a:prstGeom prst="rect">
            <a:avLst/>
          </a:prstGeom>
          <a:noFill/>
          <a:ln>
            <a:noFill/>
          </a:ln>
        </p:spPr>
      </p:pic>
      <p:sp>
        <p:nvSpPr>
          <p:cNvPr id="447" name="Google Shape;447;p40"/>
          <p:cNvSpPr txBox="1"/>
          <p:nvPr/>
        </p:nvSpPr>
        <p:spPr>
          <a:xfrm>
            <a:off x="1600200" y="1752600"/>
            <a:ext cx="3810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F29B27"/>
                </a:solidFill>
                <a:latin typeface="Constantia" pitchFamily="18" charset="0"/>
                <a:sym typeface="Arial"/>
              </a:rPr>
              <a:t>Plotted different plots and graphs namely count plot, histograms, relation plots, category plots, violin plots etc.​</a:t>
            </a:r>
            <a:endParaRPr dirty="0">
              <a:latin typeface="Constantia" pitchFamily="18" charset="0"/>
            </a:endParaRPr>
          </a:p>
        </p:txBody>
      </p:sp>
      <p:sp>
        <p:nvSpPr>
          <p:cNvPr id="448" name="Google Shape;448;p40"/>
          <p:cNvSpPr txBox="1"/>
          <p:nvPr/>
        </p:nvSpPr>
        <p:spPr>
          <a:xfrm>
            <a:off x="1600200" y="3429000"/>
            <a:ext cx="41910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9CBB5D"/>
                </a:solidFill>
                <a:latin typeface="Constantia" pitchFamily="18" charset="0"/>
                <a:sym typeface="Arial"/>
              </a:rPr>
              <a:t>Out of 21 features, 5 features played an important role in varied Customer Behavior namely Tenure of the customer, Monthly Charges, the Total Charges, The Payment Method and the Contract. ​</a:t>
            </a:r>
            <a:endParaRPr dirty="0">
              <a:latin typeface="Constantia" pitchFamily="18" charset="0"/>
            </a:endParaRPr>
          </a:p>
        </p:txBody>
      </p:sp>
      <p:sp>
        <p:nvSpPr>
          <p:cNvPr id="449" name="Google Shape;449;p40"/>
          <p:cNvSpPr txBox="1"/>
          <p:nvPr/>
        </p:nvSpPr>
        <p:spPr>
          <a:xfrm>
            <a:off x="1620129" y="5042974"/>
            <a:ext cx="3908474"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BD382F"/>
                </a:solidFill>
                <a:latin typeface="Constantia" pitchFamily="18" charset="0"/>
                <a:sym typeface="Arial"/>
              </a:rPr>
              <a:t>Kmeans came out to be 3, thereby giving us 3 clusters having same behavioral aspects within and different behavioral aspects from each other.​</a:t>
            </a:r>
            <a:endParaRPr dirty="0">
              <a:latin typeface="Constantia" pitchFamily="18" charset="0"/>
            </a:endParaRPr>
          </a:p>
        </p:txBody>
      </p:sp>
      <p:sp>
        <p:nvSpPr>
          <p:cNvPr id="450" name="Google Shape;450;p40"/>
          <p:cNvSpPr txBox="1"/>
          <p:nvPr/>
        </p:nvSpPr>
        <p:spPr>
          <a:xfrm>
            <a:off x="381000" y="914400"/>
            <a:ext cx="35814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2060"/>
                </a:solidFill>
                <a:latin typeface="Georgia"/>
                <a:ea typeface="Georgia"/>
                <a:cs typeface="Georgia"/>
                <a:sym typeface="Georgia"/>
              </a:rPr>
              <a:t>Customer Segmentation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pic>
        <p:nvPicPr>
          <p:cNvPr id="455" name="Google Shape;455;p41" descr="A picture containing graphical user interface&#10;&#10;Description automatically generated"/>
          <p:cNvPicPr preferRelativeResize="0"/>
          <p:nvPr/>
        </p:nvPicPr>
        <p:blipFill rotWithShape="1">
          <a:blip r:embed="rId3">
            <a:alphaModFix/>
          </a:blip>
          <a:srcRect/>
          <a:stretch/>
        </p:blipFill>
        <p:spPr>
          <a:xfrm>
            <a:off x="4005532" y="2325302"/>
            <a:ext cx="7358330" cy="4536527"/>
          </a:xfrm>
          <a:prstGeom prst="rect">
            <a:avLst/>
          </a:prstGeom>
          <a:noFill/>
          <a:ln>
            <a:noFill/>
          </a:ln>
        </p:spPr>
      </p:pic>
      <p:sp>
        <p:nvSpPr>
          <p:cNvPr id="456" name="Google Shape;456;p41"/>
          <p:cNvSpPr/>
          <p:nvPr/>
        </p:nvSpPr>
        <p:spPr>
          <a:xfrm>
            <a:off x="1978" y="-5212"/>
            <a:ext cx="1279583" cy="6915508"/>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 name="Google Shape;457;p41"/>
          <p:cNvSpPr txBox="1"/>
          <p:nvPr/>
        </p:nvSpPr>
        <p:spPr>
          <a:xfrm>
            <a:off x="1590135" y="66135"/>
            <a:ext cx="5417388" cy="193899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6000" b="1" i="0" u="none" strike="noStrike" cap="none" dirty="0">
                <a:solidFill>
                  <a:srgbClr val="BD382F"/>
                </a:solidFill>
                <a:latin typeface="Georgia"/>
                <a:ea typeface="Georgia"/>
                <a:cs typeface="Georgia"/>
                <a:sym typeface="Georgia"/>
              </a:rPr>
              <a:t>Data Visualization</a:t>
            </a:r>
            <a:endParaRPr dirty="0"/>
          </a:p>
        </p:txBody>
      </p:sp>
      <p:sp>
        <p:nvSpPr>
          <p:cNvPr id="458" name="Google Shape;458;p41"/>
          <p:cNvSpPr txBox="1"/>
          <p:nvPr/>
        </p:nvSpPr>
        <p:spPr>
          <a:xfrm>
            <a:off x="2201172" y="1920816"/>
            <a:ext cx="528284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BD382F"/>
                </a:solidFill>
                <a:latin typeface="Georgia" pitchFamily="18" charset="0"/>
                <a:sym typeface="Arial"/>
              </a:rPr>
              <a:t>Customer Segmentation</a:t>
            </a:r>
            <a:endParaRPr sz="3200" b="0" i="0" u="none" strike="noStrike" cap="none" dirty="0">
              <a:solidFill>
                <a:srgbClr val="000000"/>
              </a:solidFill>
              <a:latin typeface="Georgia" pitchFamily="18"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42" descr="Chart, scatter chart&#10;&#10;Description automatically generated"/>
          <p:cNvPicPr preferRelativeResize="0"/>
          <p:nvPr/>
        </p:nvPicPr>
        <p:blipFill rotWithShape="1">
          <a:blip r:embed="rId3">
            <a:alphaModFix/>
          </a:blip>
          <a:srcRect/>
          <a:stretch/>
        </p:blipFill>
        <p:spPr>
          <a:xfrm>
            <a:off x="-92015" y="4172144"/>
            <a:ext cx="3462067" cy="2596881"/>
          </a:xfrm>
          <a:prstGeom prst="rect">
            <a:avLst/>
          </a:prstGeom>
          <a:noFill/>
          <a:ln>
            <a:noFill/>
          </a:ln>
        </p:spPr>
      </p:pic>
      <p:pic>
        <p:nvPicPr>
          <p:cNvPr id="464" name="Google Shape;464;p42" descr="Chart, bar chart&#10;&#10;Description automatically generated"/>
          <p:cNvPicPr preferRelativeResize="0"/>
          <p:nvPr/>
        </p:nvPicPr>
        <p:blipFill rotWithShape="1">
          <a:blip r:embed="rId4">
            <a:alphaModFix/>
          </a:blip>
          <a:srcRect/>
          <a:stretch/>
        </p:blipFill>
        <p:spPr>
          <a:xfrm>
            <a:off x="7427343" y="-3937"/>
            <a:ext cx="4727275" cy="2380135"/>
          </a:xfrm>
          <a:prstGeom prst="rect">
            <a:avLst/>
          </a:prstGeom>
          <a:noFill/>
          <a:ln>
            <a:noFill/>
          </a:ln>
        </p:spPr>
      </p:pic>
      <p:pic>
        <p:nvPicPr>
          <p:cNvPr id="465" name="Google Shape;465;p42"/>
          <p:cNvPicPr preferRelativeResize="0"/>
          <p:nvPr/>
        </p:nvPicPr>
        <p:blipFill rotWithShape="1">
          <a:blip r:embed="rId5">
            <a:alphaModFix/>
          </a:blip>
          <a:srcRect/>
          <a:stretch/>
        </p:blipFill>
        <p:spPr>
          <a:xfrm>
            <a:off x="8218098" y="4675539"/>
            <a:ext cx="3879011" cy="2093301"/>
          </a:xfrm>
          <a:prstGeom prst="rect">
            <a:avLst/>
          </a:prstGeom>
          <a:noFill/>
          <a:ln>
            <a:noFill/>
          </a:ln>
        </p:spPr>
      </p:pic>
      <p:pic>
        <p:nvPicPr>
          <p:cNvPr id="466" name="Google Shape;466;p42" descr="Chart, histogram&#10;&#10;Description automatically generated"/>
          <p:cNvPicPr preferRelativeResize="0"/>
          <p:nvPr/>
        </p:nvPicPr>
        <p:blipFill rotWithShape="1">
          <a:blip r:embed="rId6">
            <a:alphaModFix/>
          </a:blip>
          <a:srcRect/>
          <a:stretch/>
        </p:blipFill>
        <p:spPr>
          <a:xfrm>
            <a:off x="8735683" y="2370590"/>
            <a:ext cx="3462067" cy="2375616"/>
          </a:xfrm>
          <a:prstGeom prst="rect">
            <a:avLst/>
          </a:prstGeom>
          <a:noFill/>
          <a:ln>
            <a:noFill/>
          </a:ln>
        </p:spPr>
      </p:pic>
      <p:pic>
        <p:nvPicPr>
          <p:cNvPr id="467" name="Google Shape;467;p42" descr="download (2).png"/>
          <p:cNvPicPr preferRelativeResize="0"/>
          <p:nvPr/>
        </p:nvPicPr>
        <p:blipFill rotWithShape="1">
          <a:blip r:embed="rId7">
            <a:alphaModFix/>
          </a:blip>
          <a:srcRect/>
          <a:stretch/>
        </p:blipFill>
        <p:spPr>
          <a:xfrm>
            <a:off x="0" y="0"/>
            <a:ext cx="6589552" cy="3903594"/>
          </a:xfrm>
          <a:prstGeom prst="rect">
            <a:avLst/>
          </a:prstGeom>
          <a:noFill/>
          <a:ln>
            <a:noFill/>
          </a:ln>
        </p:spPr>
      </p:pic>
      <p:pic>
        <p:nvPicPr>
          <p:cNvPr id="468" name="Google Shape;468;p42" descr="download (8).png"/>
          <p:cNvPicPr preferRelativeResize="0"/>
          <p:nvPr/>
        </p:nvPicPr>
        <p:blipFill rotWithShape="1">
          <a:blip r:embed="rId8">
            <a:alphaModFix/>
          </a:blip>
          <a:srcRect/>
          <a:stretch/>
        </p:blipFill>
        <p:spPr>
          <a:xfrm>
            <a:off x="3886200" y="3962400"/>
            <a:ext cx="3782960" cy="289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36000"/>
          </a:blip>
          <a:stretch>
            <a:fillRect/>
          </a:stretch>
        </a:blipFill>
        <a:effectLst/>
      </p:bgPr>
    </p:bg>
    <p:spTree>
      <p:nvGrpSpPr>
        <p:cNvPr id="1" name="Shape 472"/>
        <p:cNvGrpSpPr/>
        <p:nvPr/>
      </p:nvGrpSpPr>
      <p:grpSpPr>
        <a:xfrm>
          <a:off x="0" y="0"/>
          <a:ext cx="0" cy="0"/>
          <a:chOff x="0" y="0"/>
          <a:chExt cx="0" cy="0"/>
        </a:xfrm>
      </p:grpSpPr>
      <p:pic>
        <p:nvPicPr>
          <p:cNvPr id="473" name="Google Shape;473;p43" descr="Chart, scatter chart&#10;&#10;Description automatically generated"/>
          <p:cNvPicPr preferRelativeResize="0"/>
          <p:nvPr/>
        </p:nvPicPr>
        <p:blipFill rotWithShape="1">
          <a:blip r:embed="rId4">
            <a:alphaModFix/>
          </a:blip>
          <a:srcRect/>
          <a:stretch/>
        </p:blipFill>
        <p:spPr>
          <a:xfrm>
            <a:off x="0" y="0"/>
            <a:ext cx="5392656" cy="3298684"/>
          </a:xfrm>
          <a:prstGeom prst="rect">
            <a:avLst/>
          </a:prstGeom>
          <a:noFill/>
          <a:ln>
            <a:noFill/>
          </a:ln>
        </p:spPr>
      </p:pic>
      <p:grpSp>
        <p:nvGrpSpPr>
          <p:cNvPr id="474" name="Google Shape;474;p43"/>
          <p:cNvGrpSpPr/>
          <p:nvPr/>
        </p:nvGrpSpPr>
        <p:grpSpPr>
          <a:xfrm>
            <a:off x="609600" y="4724400"/>
            <a:ext cx="10555996" cy="1686340"/>
            <a:chOff x="228600" y="5334000"/>
            <a:chExt cx="7569614" cy="1209260"/>
          </a:xfrm>
        </p:grpSpPr>
        <p:grpSp>
          <p:nvGrpSpPr>
            <p:cNvPr id="475" name="Google Shape;475;p43"/>
            <p:cNvGrpSpPr/>
            <p:nvPr/>
          </p:nvGrpSpPr>
          <p:grpSpPr>
            <a:xfrm>
              <a:off x="228600" y="5334000"/>
              <a:ext cx="7569614" cy="1209260"/>
              <a:chOff x="304800" y="4953000"/>
              <a:chExt cx="7569614" cy="1209260"/>
            </a:xfrm>
          </p:grpSpPr>
          <p:grpSp>
            <p:nvGrpSpPr>
              <p:cNvPr id="476" name="Google Shape;476;p43"/>
              <p:cNvGrpSpPr/>
              <p:nvPr/>
            </p:nvGrpSpPr>
            <p:grpSpPr>
              <a:xfrm>
                <a:off x="304800" y="4953000"/>
                <a:ext cx="7569614" cy="1209260"/>
                <a:chOff x="3634275" y="2763999"/>
                <a:chExt cx="11509986" cy="1838741"/>
              </a:xfrm>
            </p:grpSpPr>
            <p:grpSp>
              <p:nvGrpSpPr>
                <p:cNvPr id="477" name="Google Shape;477;p43"/>
                <p:cNvGrpSpPr/>
                <p:nvPr/>
              </p:nvGrpSpPr>
              <p:grpSpPr>
                <a:xfrm>
                  <a:off x="3634275" y="2763999"/>
                  <a:ext cx="11509986" cy="1838741"/>
                  <a:chOff x="3634275" y="2763999"/>
                  <a:chExt cx="11509986" cy="1838741"/>
                </a:xfrm>
              </p:grpSpPr>
              <p:sp>
                <p:nvSpPr>
                  <p:cNvPr id="478" name="Google Shape;478;p43"/>
                  <p:cNvSpPr/>
                  <p:nvPr/>
                </p:nvSpPr>
                <p:spPr>
                  <a:xfrm>
                    <a:off x="3823118" y="2869412"/>
                    <a:ext cx="11321143" cy="1627914"/>
                  </a:xfrm>
                  <a:prstGeom prst="roundRect">
                    <a:avLst>
                      <a:gd name="adj" fmla="val 50000"/>
                    </a:avLst>
                  </a:prstGeom>
                  <a:solidFill>
                    <a:schemeClr val="lt1"/>
                  </a:solidFill>
                  <a:ln w="57150" cap="flat" cmpd="sng">
                    <a:solidFill>
                      <a:srgbClr val="1CA3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43"/>
                  <p:cNvSpPr/>
                  <p:nvPr/>
                </p:nvSpPr>
                <p:spPr>
                  <a:xfrm>
                    <a:off x="3634275" y="2763999"/>
                    <a:ext cx="2971800" cy="1838741"/>
                  </a:xfrm>
                  <a:custGeom>
                    <a:avLst/>
                    <a:gdLst/>
                    <a:ahLst/>
                    <a:cxnLst/>
                    <a:rect l="l" t="t" r="r" b="b"/>
                    <a:pathLst>
                      <a:path w="2971800" h="1838741" extrusionOk="0">
                        <a:moveTo>
                          <a:pt x="2117035" y="1"/>
                        </a:moveTo>
                        <a:lnTo>
                          <a:pt x="2971800" y="1838741"/>
                        </a:lnTo>
                        <a:lnTo>
                          <a:pt x="2117035" y="1838741"/>
                        </a:lnTo>
                        <a:close/>
                        <a:moveTo>
                          <a:pt x="919370" y="0"/>
                        </a:moveTo>
                        <a:cubicBezTo>
                          <a:pt x="1318591" y="0"/>
                          <a:pt x="1717813" y="2"/>
                          <a:pt x="2117034" y="2"/>
                        </a:cubicBezTo>
                        <a:lnTo>
                          <a:pt x="2117034" y="1838741"/>
                        </a:lnTo>
                        <a:lnTo>
                          <a:pt x="919370" y="1838741"/>
                        </a:lnTo>
                        <a:cubicBezTo>
                          <a:pt x="411616" y="1838741"/>
                          <a:pt x="0" y="1427125"/>
                          <a:pt x="0" y="919371"/>
                        </a:cubicBezTo>
                        <a:cubicBezTo>
                          <a:pt x="0" y="411617"/>
                          <a:pt x="411616" y="0"/>
                          <a:pt x="919370" y="0"/>
                        </a:cubicBezTo>
                        <a:close/>
                      </a:path>
                    </a:pathLst>
                  </a:custGeom>
                  <a:solidFill>
                    <a:srgbClr val="1CA3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80" name="Google Shape;480;p43"/>
                <p:cNvSpPr txBox="1"/>
                <p:nvPr/>
              </p:nvSpPr>
              <p:spPr>
                <a:xfrm>
                  <a:off x="6684186" y="3211699"/>
                  <a:ext cx="6768316" cy="75229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481" name="Google Shape;481;p43"/>
              <p:cNvSpPr/>
              <p:nvPr/>
            </p:nvSpPr>
            <p:spPr>
              <a:xfrm>
                <a:off x="838200" y="5257800"/>
                <a:ext cx="743482" cy="742110"/>
              </a:xfrm>
              <a:custGeom>
                <a:avLst/>
                <a:gdLst/>
                <a:ahLst/>
                <a:cxnLst/>
                <a:rect l="l" t="t" r="r" b="b"/>
                <a:pathLst>
                  <a:path w="860065" h="858477" extrusionOk="0">
                    <a:moveTo>
                      <a:pt x="675945" y="712400"/>
                    </a:moveTo>
                    <a:lnTo>
                      <a:pt x="718462" y="747660"/>
                    </a:lnTo>
                    <a:cubicBezTo>
                      <a:pt x="677026" y="785079"/>
                      <a:pt x="628024" y="814582"/>
                      <a:pt x="574338" y="834011"/>
                    </a:cubicBezTo>
                    <a:lnTo>
                      <a:pt x="598478" y="763851"/>
                    </a:lnTo>
                    <a:cubicBezTo>
                      <a:pt x="626583" y="750178"/>
                      <a:pt x="652525" y="732548"/>
                      <a:pt x="675945" y="712400"/>
                    </a:cubicBezTo>
                    <a:close/>
                    <a:moveTo>
                      <a:pt x="433387" y="442912"/>
                    </a:moveTo>
                    <a:lnTo>
                      <a:pt x="468264" y="455133"/>
                    </a:lnTo>
                    <a:lnTo>
                      <a:pt x="739369" y="550383"/>
                    </a:lnTo>
                    <a:lnTo>
                      <a:pt x="781796" y="565120"/>
                    </a:lnTo>
                    <a:lnTo>
                      <a:pt x="740088" y="581654"/>
                    </a:lnTo>
                    <a:lnTo>
                      <a:pt x="644806" y="619754"/>
                    </a:lnTo>
                    <a:lnTo>
                      <a:pt x="788628" y="739086"/>
                    </a:lnTo>
                    <a:lnTo>
                      <a:pt x="767414" y="764606"/>
                    </a:lnTo>
                    <a:lnTo>
                      <a:pt x="620356" y="643117"/>
                    </a:lnTo>
                    <a:lnTo>
                      <a:pt x="585839" y="743039"/>
                    </a:lnTo>
                    <a:lnTo>
                      <a:pt x="571097" y="785453"/>
                    </a:lnTo>
                    <a:lnTo>
                      <a:pt x="554198" y="743758"/>
                    </a:lnTo>
                    <a:lnTo>
                      <a:pt x="447050" y="477058"/>
                    </a:lnTo>
                    <a:close/>
                    <a:moveTo>
                      <a:pt x="431006" y="352425"/>
                    </a:moveTo>
                    <a:cubicBezTo>
                      <a:pt x="473299" y="352425"/>
                      <a:pt x="507639" y="387045"/>
                      <a:pt x="507639" y="429238"/>
                    </a:cubicBezTo>
                    <a:cubicBezTo>
                      <a:pt x="507639" y="435729"/>
                      <a:pt x="506916" y="442221"/>
                      <a:pt x="505470" y="448351"/>
                    </a:cubicBezTo>
                    <a:lnTo>
                      <a:pt x="475829" y="437893"/>
                    </a:lnTo>
                    <a:lnTo>
                      <a:pt x="402449" y="412289"/>
                    </a:lnTo>
                    <a:lnTo>
                      <a:pt x="440043" y="505330"/>
                    </a:lnTo>
                    <a:cubicBezTo>
                      <a:pt x="437151" y="506052"/>
                      <a:pt x="433898" y="506052"/>
                      <a:pt x="431006" y="506052"/>
                    </a:cubicBezTo>
                    <a:cubicBezTo>
                      <a:pt x="388352" y="506052"/>
                      <a:pt x="354012" y="471792"/>
                      <a:pt x="354012" y="429238"/>
                    </a:cubicBezTo>
                    <a:cubicBezTo>
                      <a:pt x="354012" y="387045"/>
                      <a:pt x="388352" y="352425"/>
                      <a:pt x="431006" y="352425"/>
                    </a:cubicBezTo>
                    <a:close/>
                    <a:moveTo>
                      <a:pt x="430212" y="165100"/>
                    </a:moveTo>
                    <a:cubicBezTo>
                      <a:pt x="503236" y="165100"/>
                      <a:pt x="569424" y="194957"/>
                      <a:pt x="617266" y="242799"/>
                    </a:cubicBezTo>
                    <a:cubicBezTo>
                      <a:pt x="665109" y="290642"/>
                      <a:pt x="694966" y="356830"/>
                      <a:pt x="694966" y="429853"/>
                    </a:cubicBezTo>
                    <a:cubicBezTo>
                      <a:pt x="694966" y="458271"/>
                      <a:pt x="690289" y="485609"/>
                      <a:pt x="682016" y="511149"/>
                    </a:cubicBezTo>
                    <a:lnTo>
                      <a:pt x="630216" y="493163"/>
                    </a:lnTo>
                    <a:cubicBezTo>
                      <a:pt x="636691" y="473019"/>
                      <a:pt x="640288" y="452155"/>
                      <a:pt x="640288" y="429853"/>
                    </a:cubicBezTo>
                    <a:cubicBezTo>
                      <a:pt x="640288" y="371938"/>
                      <a:pt x="616547" y="319419"/>
                      <a:pt x="578776" y="281289"/>
                    </a:cubicBezTo>
                    <a:cubicBezTo>
                      <a:pt x="540646" y="243519"/>
                      <a:pt x="488127" y="219777"/>
                      <a:pt x="430212" y="219777"/>
                    </a:cubicBezTo>
                    <a:cubicBezTo>
                      <a:pt x="371938" y="219777"/>
                      <a:pt x="319779" y="243519"/>
                      <a:pt x="281649" y="281289"/>
                    </a:cubicBezTo>
                    <a:cubicBezTo>
                      <a:pt x="243518" y="319419"/>
                      <a:pt x="220137" y="371938"/>
                      <a:pt x="220137" y="429853"/>
                    </a:cubicBezTo>
                    <a:cubicBezTo>
                      <a:pt x="220137" y="487768"/>
                      <a:pt x="243518" y="540646"/>
                      <a:pt x="281649" y="578417"/>
                    </a:cubicBezTo>
                    <a:cubicBezTo>
                      <a:pt x="319779" y="616547"/>
                      <a:pt x="371938" y="639928"/>
                      <a:pt x="430212" y="639928"/>
                    </a:cubicBezTo>
                    <a:cubicBezTo>
                      <a:pt x="450717" y="639928"/>
                      <a:pt x="470501" y="637051"/>
                      <a:pt x="489566" y="631295"/>
                    </a:cubicBezTo>
                    <a:lnTo>
                      <a:pt x="510070" y="682735"/>
                    </a:lnTo>
                    <a:cubicBezTo>
                      <a:pt x="484890" y="690649"/>
                      <a:pt x="457911" y="694965"/>
                      <a:pt x="430212" y="694965"/>
                    </a:cubicBezTo>
                    <a:cubicBezTo>
                      <a:pt x="356830" y="694965"/>
                      <a:pt x="290641" y="665109"/>
                      <a:pt x="242799" y="617266"/>
                    </a:cubicBezTo>
                    <a:cubicBezTo>
                      <a:pt x="194956" y="569424"/>
                      <a:pt x="165100" y="503235"/>
                      <a:pt x="165100" y="429853"/>
                    </a:cubicBezTo>
                    <a:cubicBezTo>
                      <a:pt x="165100" y="356830"/>
                      <a:pt x="194956" y="290642"/>
                      <a:pt x="242799" y="242799"/>
                    </a:cubicBezTo>
                    <a:cubicBezTo>
                      <a:pt x="290641" y="194957"/>
                      <a:pt x="356830" y="165100"/>
                      <a:pt x="430212" y="165100"/>
                    </a:cubicBezTo>
                    <a:close/>
                    <a:moveTo>
                      <a:pt x="430212" y="0"/>
                    </a:moveTo>
                    <a:cubicBezTo>
                      <a:pt x="548755" y="0"/>
                      <a:pt x="656128" y="48213"/>
                      <a:pt x="733956" y="125929"/>
                    </a:cubicBezTo>
                    <a:cubicBezTo>
                      <a:pt x="811783" y="203645"/>
                      <a:pt x="860065" y="310865"/>
                      <a:pt x="860065" y="429238"/>
                    </a:cubicBezTo>
                    <a:cubicBezTo>
                      <a:pt x="860065" y="530342"/>
                      <a:pt x="825115" y="623170"/>
                      <a:pt x="766744" y="696568"/>
                    </a:cubicBezTo>
                    <a:lnTo>
                      <a:pt x="724588" y="661308"/>
                    </a:lnTo>
                    <a:cubicBezTo>
                      <a:pt x="741883" y="639361"/>
                      <a:pt x="756655" y="615974"/>
                      <a:pt x="768546" y="590428"/>
                    </a:cubicBezTo>
                    <a:lnTo>
                      <a:pt x="834843" y="564163"/>
                    </a:lnTo>
                    <a:lnTo>
                      <a:pt x="786201" y="546893"/>
                    </a:lnTo>
                    <a:cubicBezTo>
                      <a:pt x="798452" y="509833"/>
                      <a:pt x="804937" y="470615"/>
                      <a:pt x="804937" y="429238"/>
                    </a:cubicBezTo>
                    <a:cubicBezTo>
                      <a:pt x="804937" y="325977"/>
                      <a:pt x="763141" y="232429"/>
                      <a:pt x="695402" y="164427"/>
                    </a:cubicBezTo>
                    <a:cubicBezTo>
                      <a:pt x="627303" y="96786"/>
                      <a:pt x="533622" y="54689"/>
                      <a:pt x="430212" y="54689"/>
                    </a:cubicBezTo>
                    <a:cubicBezTo>
                      <a:pt x="326803" y="54689"/>
                      <a:pt x="232761" y="96786"/>
                      <a:pt x="165023" y="164427"/>
                    </a:cubicBezTo>
                    <a:cubicBezTo>
                      <a:pt x="96924" y="232429"/>
                      <a:pt x="55127" y="325977"/>
                      <a:pt x="55127" y="429238"/>
                    </a:cubicBezTo>
                    <a:cubicBezTo>
                      <a:pt x="55127" y="532860"/>
                      <a:pt x="96924" y="626408"/>
                      <a:pt x="165023" y="694410"/>
                    </a:cubicBezTo>
                    <a:cubicBezTo>
                      <a:pt x="232761" y="762052"/>
                      <a:pt x="326803" y="803788"/>
                      <a:pt x="430212" y="803788"/>
                    </a:cubicBezTo>
                    <a:cubicBezTo>
                      <a:pt x="472369" y="803788"/>
                      <a:pt x="513445" y="796592"/>
                      <a:pt x="551278" y="783999"/>
                    </a:cubicBezTo>
                    <a:lnTo>
                      <a:pt x="571815" y="834731"/>
                    </a:lnTo>
                    <a:cubicBezTo>
                      <a:pt x="527497" y="850202"/>
                      <a:pt x="479575" y="858477"/>
                      <a:pt x="430212" y="858477"/>
                    </a:cubicBezTo>
                    <a:cubicBezTo>
                      <a:pt x="311309" y="858477"/>
                      <a:pt x="203936" y="810624"/>
                      <a:pt x="126109" y="732908"/>
                    </a:cubicBezTo>
                    <a:cubicBezTo>
                      <a:pt x="48282" y="655192"/>
                      <a:pt x="0" y="547972"/>
                      <a:pt x="0" y="429238"/>
                    </a:cubicBezTo>
                    <a:cubicBezTo>
                      <a:pt x="0" y="310865"/>
                      <a:pt x="48282" y="203645"/>
                      <a:pt x="126109" y="125929"/>
                    </a:cubicBezTo>
                    <a:cubicBezTo>
                      <a:pt x="203936" y="48213"/>
                      <a:pt x="311309" y="0"/>
                      <a:pt x="4302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82" name="Google Shape;482;p43"/>
            <p:cNvSpPr txBox="1"/>
            <p:nvPr/>
          </p:nvSpPr>
          <p:spPr>
            <a:xfrm>
              <a:off x="2282917" y="5450413"/>
              <a:ext cx="50292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1CA385"/>
                  </a:solidFill>
                  <a:latin typeface="Constantia" pitchFamily="18" charset="0"/>
                  <a:sym typeface="Arial"/>
                </a:rPr>
                <a:t>These graphs depicts that customers separated  into clusters and therefore, </a:t>
              </a:r>
              <a:r>
                <a:rPr lang="en-US" sz="2800" b="1" i="0" u="none" strike="noStrike" cap="none" dirty="0">
                  <a:solidFill>
                    <a:srgbClr val="1CA385"/>
                  </a:solidFill>
                  <a:latin typeface="Constantia" pitchFamily="18" charset="0"/>
                  <a:sym typeface="Arial"/>
                </a:rPr>
                <a:t>customer segmentation</a:t>
              </a:r>
              <a:r>
                <a:rPr lang="en-US" sz="2800" b="0" i="0" u="none" strike="noStrike" cap="none" dirty="0">
                  <a:solidFill>
                    <a:srgbClr val="1CA385"/>
                  </a:solidFill>
                  <a:latin typeface="Constantia" pitchFamily="18" charset="0"/>
                  <a:sym typeface="Arial"/>
                </a:rPr>
                <a:t> is completed</a:t>
              </a:r>
              <a:endParaRPr dirty="0">
                <a:latin typeface="Constantia" pitchFamily="18" charset="0"/>
              </a:endParaRPr>
            </a:p>
          </p:txBody>
        </p:sp>
      </p:grpSp>
      <p:pic>
        <p:nvPicPr>
          <p:cNvPr id="483" name="Google Shape;483;p43" descr="download (11).png"/>
          <p:cNvPicPr preferRelativeResize="0"/>
          <p:nvPr/>
        </p:nvPicPr>
        <p:blipFill rotWithShape="1">
          <a:blip r:embed="rId5">
            <a:alphaModFix/>
          </a:blip>
          <a:srcRect/>
          <a:stretch/>
        </p:blipFill>
        <p:spPr>
          <a:xfrm>
            <a:off x="7318750" y="0"/>
            <a:ext cx="4873250" cy="3981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p44"/>
          <p:cNvGrpSpPr/>
          <p:nvPr/>
        </p:nvGrpSpPr>
        <p:grpSpPr>
          <a:xfrm>
            <a:off x="304800" y="0"/>
            <a:ext cx="5230131" cy="794123"/>
            <a:chOff x="533202" y="304800"/>
            <a:chExt cx="10457537" cy="1588245"/>
          </a:xfrm>
        </p:grpSpPr>
        <p:sp>
          <p:nvSpPr>
            <p:cNvPr id="490" name="Google Shape;490;p44"/>
            <p:cNvSpPr txBox="1"/>
            <p:nvPr/>
          </p:nvSpPr>
          <p:spPr>
            <a:xfrm>
              <a:off x="533202" y="304800"/>
              <a:ext cx="10457537" cy="12926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002060"/>
                  </a:solidFill>
                  <a:latin typeface="Georgia"/>
                  <a:ea typeface="Georgia"/>
                  <a:cs typeface="Georgia"/>
                  <a:sym typeface="Georgia"/>
                </a:rPr>
                <a:t>Data Analysis </a:t>
              </a:r>
              <a:endParaRPr dirty="0"/>
            </a:p>
          </p:txBody>
        </p:sp>
        <p:sp>
          <p:nvSpPr>
            <p:cNvPr id="491" name="Google Shape;491;p44"/>
            <p:cNvSpPr/>
            <p:nvPr/>
          </p:nvSpPr>
          <p:spPr>
            <a:xfrm>
              <a:off x="778052" y="1693942"/>
              <a:ext cx="2253906" cy="199103"/>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2" name="Google Shape;492;p44"/>
            <p:cNvSpPr/>
            <p:nvPr/>
          </p:nvSpPr>
          <p:spPr>
            <a:xfrm>
              <a:off x="3019707" y="1688215"/>
              <a:ext cx="2253906" cy="199103"/>
            </a:xfrm>
            <a:prstGeom prst="rect">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 name="Google Shape;493;p44"/>
            <p:cNvSpPr/>
            <p:nvPr/>
          </p:nvSpPr>
          <p:spPr>
            <a:xfrm>
              <a:off x="5196798" y="1692907"/>
              <a:ext cx="2253906" cy="199103"/>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94" name="Google Shape;494;p44"/>
          <p:cNvGrpSpPr/>
          <p:nvPr/>
        </p:nvGrpSpPr>
        <p:grpSpPr>
          <a:xfrm>
            <a:off x="6096000" y="457200"/>
            <a:ext cx="5057688" cy="1275975"/>
            <a:chOff x="6096000" y="1371600"/>
            <a:chExt cx="5057688" cy="1275975"/>
          </a:xfrm>
        </p:grpSpPr>
        <p:grpSp>
          <p:nvGrpSpPr>
            <p:cNvPr id="495" name="Google Shape;495;p44"/>
            <p:cNvGrpSpPr/>
            <p:nvPr/>
          </p:nvGrpSpPr>
          <p:grpSpPr>
            <a:xfrm>
              <a:off x="6096000" y="1371600"/>
              <a:ext cx="5057688" cy="1275975"/>
              <a:chOff x="7344158" y="4294533"/>
              <a:chExt cx="10112741" cy="2551949"/>
            </a:xfrm>
          </p:grpSpPr>
          <p:sp>
            <p:nvSpPr>
              <p:cNvPr id="496" name="Google Shape;496;p44"/>
              <p:cNvSpPr/>
              <p:nvPr/>
            </p:nvSpPr>
            <p:spPr>
              <a:xfrm>
                <a:off x="7491053" y="6345309"/>
                <a:ext cx="1595688" cy="501173"/>
              </a:xfrm>
              <a:custGeom>
                <a:avLst/>
                <a:gdLst/>
                <a:ahLst/>
                <a:cxnLst/>
                <a:rect l="l" t="t" r="r" b="b"/>
                <a:pathLst>
                  <a:path w="2443" h="766" extrusionOk="0">
                    <a:moveTo>
                      <a:pt x="439" y="765"/>
                    </a:moveTo>
                    <a:lnTo>
                      <a:pt x="0" y="0"/>
                    </a:lnTo>
                    <a:lnTo>
                      <a:pt x="2442" y="0"/>
                    </a:lnTo>
                    <a:lnTo>
                      <a:pt x="2004" y="765"/>
                    </a:lnTo>
                    <a:lnTo>
                      <a:pt x="439" y="765"/>
                    </a:lnTo>
                  </a:path>
                </a:pathLst>
              </a:custGeom>
              <a:solidFill>
                <a:srgbClr val="1F38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97" name="Google Shape;497;p44"/>
              <p:cNvSpPr/>
              <p:nvPr/>
            </p:nvSpPr>
            <p:spPr>
              <a:xfrm>
                <a:off x="7453610" y="4403985"/>
                <a:ext cx="9893838" cy="2111261"/>
              </a:xfrm>
              <a:custGeom>
                <a:avLst/>
                <a:gdLst/>
                <a:ahLst/>
                <a:cxnLst/>
                <a:rect l="l" t="t" r="r" b="b"/>
                <a:pathLst>
                  <a:path w="15147" h="3231" extrusionOk="0">
                    <a:moveTo>
                      <a:pt x="15146" y="0"/>
                    </a:moveTo>
                    <a:lnTo>
                      <a:pt x="0" y="0"/>
                    </a:lnTo>
                    <a:lnTo>
                      <a:pt x="0" y="3230"/>
                    </a:lnTo>
                    <a:lnTo>
                      <a:pt x="15146" y="3230"/>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98" name="Google Shape;498;p44"/>
              <p:cNvSpPr/>
              <p:nvPr/>
            </p:nvSpPr>
            <p:spPr>
              <a:xfrm>
                <a:off x="7344158" y="4294533"/>
                <a:ext cx="10112741" cy="2330164"/>
              </a:xfrm>
              <a:custGeom>
                <a:avLst/>
                <a:gdLst/>
                <a:ahLst/>
                <a:cxnLst/>
                <a:rect l="l" t="t" r="r" b="b"/>
                <a:pathLst>
                  <a:path w="15484" h="3569" extrusionOk="0">
                    <a:moveTo>
                      <a:pt x="15315" y="3568"/>
                    </a:moveTo>
                    <a:lnTo>
                      <a:pt x="15315" y="3568"/>
                    </a:lnTo>
                    <a:cubicBezTo>
                      <a:pt x="15407" y="3568"/>
                      <a:pt x="15483" y="3492"/>
                      <a:pt x="15483" y="3399"/>
                    </a:cubicBezTo>
                    <a:lnTo>
                      <a:pt x="15483" y="169"/>
                    </a:lnTo>
                    <a:lnTo>
                      <a:pt x="15483" y="169"/>
                    </a:lnTo>
                    <a:cubicBezTo>
                      <a:pt x="15483" y="76"/>
                      <a:pt x="15407" y="0"/>
                      <a:pt x="15315" y="0"/>
                    </a:cubicBezTo>
                    <a:lnTo>
                      <a:pt x="169" y="0"/>
                    </a:lnTo>
                    <a:lnTo>
                      <a:pt x="169" y="0"/>
                    </a:lnTo>
                    <a:cubicBezTo>
                      <a:pt x="76" y="0"/>
                      <a:pt x="0" y="76"/>
                      <a:pt x="0" y="169"/>
                    </a:cubicBezTo>
                    <a:lnTo>
                      <a:pt x="0" y="3399"/>
                    </a:lnTo>
                    <a:lnTo>
                      <a:pt x="0" y="3399"/>
                    </a:lnTo>
                    <a:cubicBezTo>
                      <a:pt x="0" y="3492"/>
                      <a:pt x="76" y="3568"/>
                      <a:pt x="169" y="3568"/>
                    </a:cubicBezTo>
                    <a:lnTo>
                      <a:pt x="15315" y="3568"/>
                    </a:lnTo>
                    <a:close/>
                    <a:moveTo>
                      <a:pt x="15315" y="3399"/>
                    </a:moveTo>
                    <a:lnTo>
                      <a:pt x="169" y="3399"/>
                    </a:lnTo>
                    <a:lnTo>
                      <a:pt x="169" y="169"/>
                    </a:lnTo>
                    <a:lnTo>
                      <a:pt x="15315" y="169"/>
                    </a:lnTo>
                    <a:lnTo>
                      <a:pt x="15315" y="3399"/>
                    </a:lnTo>
                    <a:close/>
                  </a:path>
                </a:pathLst>
              </a:custGeom>
              <a:solidFill>
                <a:srgbClr val="F29B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499" name="Google Shape;499;p44"/>
              <p:cNvSpPr/>
              <p:nvPr/>
            </p:nvSpPr>
            <p:spPr>
              <a:xfrm>
                <a:off x="7776204" y="4723697"/>
                <a:ext cx="1022506" cy="2122784"/>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F29B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sp>
          <p:nvSpPr>
            <p:cNvPr id="500" name="Google Shape;500;p44"/>
            <p:cNvSpPr txBox="1"/>
            <p:nvPr/>
          </p:nvSpPr>
          <p:spPr>
            <a:xfrm>
              <a:off x="6934200" y="1371600"/>
              <a:ext cx="381000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F29B27"/>
                  </a:solidFill>
                  <a:latin typeface="Constantia" pitchFamily="18" charset="0"/>
                  <a:sym typeface="Arial"/>
                </a:rPr>
                <a:t>High Churn seen in case of Month to month contracts, No online security, No Tech support, First year of subscription and Fiber Optics Internet.</a:t>
              </a:r>
              <a:endParaRPr dirty="0">
                <a:latin typeface="Constantia" pitchFamily="18" charset="0"/>
              </a:endParaRPr>
            </a:p>
          </p:txBody>
        </p:sp>
      </p:grpSp>
      <p:grpSp>
        <p:nvGrpSpPr>
          <p:cNvPr id="501" name="Google Shape;501;p44"/>
          <p:cNvGrpSpPr/>
          <p:nvPr/>
        </p:nvGrpSpPr>
        <p:grpSpPr>
          <a:xfrm>
            <a:off x="6096000" y="2006600"/>
            <a:ext cx="5057688" cy="1275975"/>
            <a:chOff x="6096000" y="3050580"/>
            <a:chExt cx="5057688" cy="1275975"/>
          </a:xfrm>
        </p:grpSpPr>
        <p:grpSp>
          <p:nvGrpSpPr>
            <p:cNvPr id="502" name="Google Shape;502;p44"/>
            <p:cNvGrpSpPr/>
            <p:nvPr/>
          </p:nvGrpSpPr>
          <p:grpSpPr>
            <a:xfrm>
              <a:off x="6096000" y="3050580"/>
              <a:ext cx="5057688" cy="1275975"/>
              <a:chOff x="7344157" y="7200757"/>
              <a:chExt cx="10112740" cy="2551949"/>
            </a:xfrm>
          </p:grpSpPr>
          <p:sp>
            <p:nvSpPr>
              <p:cNvPr id="503" name="Google Shape;503;p44"/>
              <p:cNvSpPr/>
              <p:nvPr/>
            </p:nvSpPr>
            <p:spPr>
              <a:xfrm>
                <a:off x="7491053" y="9254415"/>
                <a:ext cx="1595688" cy="498291"/>
              </a:xfrm>
              <a:custGeom>
                <a:avLst/>
                <a:gdLst/>
                <a:ahLst/>
                <a:cxnLst/>
                <a:rect l="l" t="t" r="r" b="b"/>
                <a:pathLst>
                  <a:path w="2443" h="765" extrusionOk="0">
                    <a:moveTo>
                      <a:pt x="439" y="764"/>
                    </a:moveTo>
                    <a:lnTo>
                      <a:pt x="0" y="0"/>
                    </a:lnTo>
                    <a:lnTo>
                      <a:pt x="2442" y="0"/>
                    </a:lnTo>
                    <a:lnTo>
                      <a:pt x="2004" y="764"/>
                    </a:lnTo>
                    <a:lnTo>
                      <a:pt x="439" y="764"/>
                    </a:lnTo>
                  </a:path>
                </a:pathLst>
              </a:custGeom>
              <a:solidFill>
                <a:srgbClr val="833C0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04" name="Google Shape;504;p44"/>
              <p:cNvSpPr/>
              <p:nvPr/>
            </p:nvSpPr>
            <p:spPr>
              <a:xfrm>
                <a:off x="7453610" y="7310209"/>
                <a:ext cx="9893838" cy="2108381"/>
              </a:xfrm>
              <a:custGeom>
                <a:avLst/>
                <a:gdLst/>
                <a:ahLst/>
                <a:cxnLst/>
                <a:rect l="l" t="t" r="r" b="b"/>
                <a:pathLst>
                  <a:path w="15147" h="3230" extrusionOk="0">
                    <a:moveTo>
                      <a:pt x="15146" y="0"/>
                    </a:moveTo>
                    <a:lnTo>
                      <a:pt x="0" y="0"/>
                    </a:lnTo>
                    <a:lnTo>
                      <a:pt x="0" y="3229"/>
                    </a:lnTo>
                    <a:lnTo>
                      <a:pt x="15146" y="3229"/>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05" name="Google Shape;505;p44"/>
              <p:cNvSpPr/>
              <p:nvPr/>
            </p:nvSpPr>
            <p:spPr>
              <a:xfrm>
                <a:off x="7344157" y="7200757"/>
                <a:ext cx="10112740" cy="2330165"/>
              </a:xfrm>
              <a:custGeom>
                <a:avLst/>
                <a:gdLst/>
                <a:ahLst/>
                <a:cxnLst/>
                <a:rect l="l" t="t" r="r" b="b"/>
                <a:pathLst>
                  <a:path w="15484" h="3568" extrusionOk="0">
                    <a:moveTo>
                      <a:pt x="15315" y="3567"/>
                    </a:moveTo>
                    <a:lnTo>
                      <a:pt x="15315" y="3567"/>
                    </a:lnTo>
                    <a:cubicBezTo>
                      <a:pt x="15407" y="3567"/>
                      <a:pt x="15483" y="3492"/>
                      <a:pt x="15483" y="3398"/>
                    </a:cubicBezTo>
                    <a:lnTo>
                      <a:pt x="15483" y="169"/>
                    </a:lnTo>
                    <a:lnTo>
                      <a:pt x="15483" y="169"/>
                    </a:lnTo>
                    <a:cubicBezTo>
                      <a:pt x="15483" y="75"/>
                      <a:pt x="15407" y="0"/>
                      <a:pt x="15315" y="0"/>
                    </a:cubicBezTo>
                    <a:lnTo>
                      <a:pt x="169" y="0"/>
                    </a:lnTo>
                    <a:lnTo>
                      <a:pt x="169" y="0"/>
                    </a:lnTo>
                    <a:cubicBezTo>
                      <a:pt x="76" y="0"/>
                      <a:pt x="0" y="75"/>
                      <a:pt x="0" y="169"/>
                    </a:cubicBezTo>
                    <a:lnTo>
                      <a:pt x="0" y="3398"/>
                    </a:lnTo>
                    <a:lnTo>
                      <a:pt x="0" y="3398"/>
                    </a:lnTo>
                    <a:cubicBezTo>
                      <a:pt x="0" y="3492"/>
                      <a:pt x="76" y="3567"/>
                      <a:pt x="169" y="3567"/>
                    </a:cubicBezTo>
                    <a:lnTo>
                      <a:pt x="15315" y="3567"/>
                    </a:lnTo>
                    <a:close/>
                    <a:moveTo>
                      <a:pt x="15315" y="3398"/>
                    </a:moveTo>
                    <a:lnTo>
                      <a:pt x="169" y="3398"/>
                    </a:lnTo>
                    <a:lnTo>
                      <a:pt x="169" y="169"/>
                    </a:lnTo>
                    <a:lnTo>
                      <a:pt x="15315" y="169"/>
                    </a:lnTo>
                    <a:lnTo>
                      <a:pt x="15315" y="3398"/>
                    </a:lnTo>
                    <a:close/>
                  </a:path>
                </a:pathLst>
              </a:custGeom>
              <a:solidFill>
                <a:srgbClr val="9CBB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06" name="Google Shape;506;p44"/>
              <p:cNvSpPr/>
              <p:nvPr/>
            </p:nvSpPr>
            <p:spPr>
              <a:xfrm>
                <a:off x="7776204" y="7629924"/>
                <a:ext cx="1022506" cy="2122782"/>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9CBB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sp>
          <p:nvSpPr>
            <p:cNvPr id="507" name="Google Shape;507;p44"/>
            <p:cNvSpPr txBox="1"/>
            <p:nvPr/>
          </p:nvSpPr>
          <p:spPr>
            <a:xfrm>
              <a:off x="6906065" y="3107788"/>
              <a:ext cx="4191000"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9CBB5D"/>
                  </a:solidFill>
                  <a:latin typeface="Constantia" pitchFamily="18" charset="0"/>
                  <a:sym typeface="Arial"/>
                </a:rPr>
                <a:t>Low Churn is seen in case of long term contracts, subscriptions without internet service and the customers engaged for 5+ years.</a:t>
              </a:r>
              <a:endParaRPr sz="1600" dirty="0">
                <a:latin typeface="Constantia" pitchFamily="18" charset="0"/>
              </a:endParaRPr>
            </a:p>
          </p:txBody>
        </p:sp>
      </p:grpSp>
      <p:grpSp>
        <p:nvGrpSpPr>
          <p:cNvPr id="508" name="Google Shape;508;p44"/>
          <p:cNvGrpSpPr/>
          <p:nvPr/>
        </p:nvGrpSpPr>
        <p:grpSpPr>
          <a:xfrm>
            <a:off x="6096000" y="5105400"/>
            <a:ext cx="5057688" cy="1275975"/>
            <a:chOff x="6096000" y="4732678"/>
            <a:chExt cx="5057688" cy="1275975"/>
          </a:xfrm>
        </p:grpSpPr>
        <p:grpSp>
          <p:nvGrpSpPr>
            <p:cNvPr id="509" name="Google Shape;509;p44"/>
            <p:cNvGrpSpPr/>
            <p:nvPr/>
          </p:nvGrpSpPr>
          <p:grpSpPr>
            <a:xfrm>
              <a:off x="6096000" y="4732678"/>
              <a:ext cx="5057688" cy="1275975"/>
              <a:chOff x="7344158" y="7200757"/>
              <a:chExt cx="10112741" cy="2551949"/>
            </a:xfrm>
          </p:grpSpPr>
          <p:sp>
            <p:nvSpPr>
              <p:cNvPr id="510" name="Google Shape;510;p44"/>
              <p:cNvSpPr/>
              <p:nvPr/>
            </p:nvSpPr>
            <p:spPr>
              <a:xfrm>
                <a:off x="7491053" y="9254415"/>
                <a:ext cx="1595688" cy="498291"/>
              </a:xfrm>
              <a:custGeom>
                <a:avLst/>
                <a:gdLst/>
                <a:ahLst/>
                <a:cxnLst/>
                <a:rect l="l" t="t" r="r" b="b"/>
                <a:pathLst>
                  <a:path w="2443" h="765" extrusionOk="0">
                    <a:moveTo>
                      <a:pt x="439" y="764"/>
                    </a:moveTo>
                    <a:lnTo>
                      <a:pt x="0" y="0"/>
                    </a:lnTo>
                    <a:lnTo>
                      <a:pt x="2442" y="0"/>
                    </a:lnTo>
                    <a:lnTo>
                      <a:pt x="2004" y="764"/>
                    </a:lnTo>
                    <a:lnTo>
                      <a:pt x="439" y="764"/>
                    </a:lnTo>
                  </a:path>
                </a:pathLst>
              </a:custGeom>
              <a:solidFill>
                <a:srgbClr val="5252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11" name="Google Shape;511;p44"/>
              <p:cNvSpPr/>
              <p:nvPr/>
            </p:nvSpPr>
            <p:spPr>
              <a:xfrm>
                <a:off x="7453610" y="7310209"/>
                <a:ext cx="9893838" cy="2108381"/>
              </a:xfrm>
              <a:custGeom>
                <a:avLst/>
                <a:gdLst/>
                <a:ahLst/>
                <a:cxnLst/>
                <a:rect l="l" t="t" r="r" b="b"/>
                <a:pathLst>
                  <a:path w="15147" h="3230" extrusionOk="0">
                    <a:moveTo>
                      <a:pt x="15146" y="0"/>
                    </a:moveTo>
                    <a:lnTo>
                      <a:pt x="0" y="0"/>
                    </a:lnTo>
                    <a:lnTo>
                      <a:pt x="0" y="3229"/>
                    </a:lnTo>
                    <a:lnTo>
                      <a:pt x="15146" y="3229"/>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12" name="Google Shape;512;p44"/>
              <p:cNvSpPr/>
              <p:nvPr/>
            </p:nvSpPr>
            <p:spPr>
              <a:xfrm>
                <a:off x="7344158" y="7200757"/>
                <a:ext cx="10112741" cy="2330166"/>
              </a:xfrm>
              <a:custGeom>
                <a:avLst/>
                <a:gdLst/>
                <a:ahLst/>
                <a:cxnLst/>
                <a:rect l="l" t="t" r="r" b="b"/>
                <a:pathLst>
                  <a:path w="15484" h="3568" extrusionOk="0">
                    <a:moveTo>
                      <a:pt x="15315" y="3567"/>
                    </a:moveTo>
                    <a:lnTo>
                      <a:pt x="15315" y="3567"/>
                    </a:lnTo>
                    <a:cubicBezTo>
                      <a:pt x="15407" y="3567"/>
                      <a:pt x="15483" y="3492"/>
                      <a:pt x="15483" y="3398"/>
                    </a:cubicBezTo>
                    <a:lnTo>
                      <a:pt x="15483" y="169"/>
                    </a:lnTo>
                    <a:lnTo>
                      <a:pt x="15483" y="169"/>
                    </a:lnTo>
                    <a:cubicBezTo>
                      <a:pt x="15483" y="75"/>
                      <a:pt x="15407" y="0"/>
                      <a:pt x="15315" y="0"/>
                    </a:cubicBezTo>
                    <a:lnTo>
                      <a:pt x="169" y="0"/>
                    </a:lnTo>
                    <a:lnTo>
                      <a:pt x="169" y="0"/>
                    </a:lnTo>
                    <a:cubicBezTo>
                      <a:pt x="76" y="0"/>
                      <a:pt x="0" y="75"/>
                      <a:pt x="0" y="169"/>
                    </a:cubicBezTo>
                    <a:lnTo>
                      <a:pt x="0" y="3398"/>
                    </a:lnTo>
                    <a:lnTo>
                      <a:pt x="0" y="3398"/>
                    </a:lnTo>
                    <a:cubicBezTo>
                      <a:pt x="0" y="3492"/>
                      <a:pt x="76" y="3567"/>
                      <a:pt x="169" y="3567"/>
                    </a:cubicBezTo>
                    <a:lnTo>
                      <a:pt x="15315" y="3567"/>
                    </a:lnTo>
                    <a:close/>
                    <a:moveTo>
                      <a:pt x="15315" y="3398"/>
                    </a:moveTo>
                    <a:lnTo>
                      <a:pt x="169" y="3398"/>
                    </a:lnTo>
                    <a:lnTo>
                      <a:pt x="169" y="169"/>
                    </a:lnTo>
                    <a:lnTo>
                      <a:pt x="15315" y="169"/>
                    </a:lnTo>
                    <a:lnTo>
                      <a:pt x="15315" y="3398"/>
                    </a:lnTo>
                    <a:close/>
                  </a:path>
                </a:pathLst>
              </a:custGeom>
              <a:solidFill>
                <a:srgbClr val="BD38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13" name="Google Shape;513;p44"/>
              <p:cNvSpPr/>
              <p:nvPr/>
            </p:nvSpPr>
            <p:spPr>
              <a:xfrm>
                <a:off x="7776204" y="7629924"/>
                <a:ext cx="1022506" cy="2122782"/>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BD38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sp>
          <p:nvSpPr>
            <p:cNvPr id="514" name="Google Shape;514;p44"/>
            <p:cNvSpPr txBox="1"/>
            <p:nvPr/>
          </p:nvSpPr>
          <p:spPr>
            <a:xfrm>
              <a:off x="7010400" y="4876800"/>
              <a:ext cx="3810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BD382F"/>
                  </a:solidFill>
                  <a:latin typeface="Constantia" pitchFamily="18" charset="0"/>
                  <a:sym typeface="Arial"/>
                </a:rPr>
                <a:t>With Random Forest Classifier, also we are able to get quite good results, in fact better than Decision Tree.</a:t>
              </a:r>
              <a:endParaRPr dirty="0">
                <a:latin typeface="Constantia" pitchFamily="18" charset="0"/>
              </a:endParaRPr>
            </a:p>
          </p:txBody>
        </p:sp>
      </p:grpSp>
      <p:sp>
        <p:nvSpPr>
          <p:cNvPr id="515" name="Google Shape;515;p44"/>
          <p:cNvSpPr txBox="1"/>
          <p:nvPr/>
        </p:nvSpPr>
        <p:spPr>
          <a:xfrm>
            <a:off x="381000" y="838200"/>
            <a:ext cx="27432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600" b="0" i="0" u="none" strike="noStrike" cap="none" dirty="0">
                <a:solidFill>
                  <a:srgbClr val="002060"/>
                </a:solidFill>
                <a:latin typeface="Georgia"/>
                <a:ea typeface="Georgia"/>
                <a:cs typeface="Georgia"/>
                <a:sym typeface="Georgia"/>
              </a:rPr>
              <a:t>Customer Churn</a:t>
            </a:r>
            <a:endParaRPr dirty="0"/>
          </a:p>
        </p:txBody>
      </p:sp>
      <p:pic>
        <p:nvPicPr>
          <p:cNvPr id="516" name="Google Shape;516;p44" descr="customer-churn.png"/>
          <p:cNvPicPr preferRelativeResize="0"/>
          <p:nvPr/>
        </p:nvPicPr>
        <p:blipFill rotWithShape="1">
          <a:blip r:embed="rId3">
            <a:alphaModFix/>
          </a:blip>
          <a:srcRect/>
          <a:stretch/>
        </p:blipFill>
        <p:spPr>
          <a:xfrm>
            <a:off x="457200" y="1600200"/>
            <a:ext cx="5100448" cy="4631506"/>
          </a:xfrm>
          <a:prstGeom prst="rect">
            <a:avLst/>
          </a:prstGeom>
          <a:noFill/>
          <a:ln>
            <a:noFill/>
          </a:ln>
        </p:spPr>
      </p:pic>
      <p:grpSp>
        <p:nvGrpSpPr>
          <p:cNvPr id="517" name="Google Shape;517;p44"/>
          <p:cNvGrpSpPr/>
          <p:nvPr/>
        </p:nvGrpSpPr>
        <p:grpSpPr>
          <a:xfrm>
            <a:off x="6096000" y="3556000"/>
            <a:ext cx="5057688" cy="1275975"/>
            <a:chOff x="6096000" y="4732678"/>
            <a:chExt cx="5057688" cy="1275975"/>
          </a:xfrm>
        </p:grpSpPr>
        <p:grpSp>
          <p:nvGrpSpPr>
            <p:cNvPr id="518" name="Google Shape;518;p44"/>
            <p:cNvGrpSpPr/>
            <p:nvPr/>
          </p:nvGrpSpPr>
          <p:grpSpPr>
            <a:xfrm>
              <a:off x="6096000" y="4732678"/>
              <a:ext cx="5057688" cy="1275975"/>
              <a:chOff x="7344158" y="7200757"/>
              <a:chExt cx="10112741" cy="2551949"/>
            </a:xfrm>
          </p:grpSpPr>
          <p:sp>
            <p:nvSpPr>
              <p:cNvPr id="519" name="Google Shape;519;p44"/>
              <p:cNvSpPr/>
              <p:nvPr/>
            </p:nvSpPr>
            <p:spPr>
              <a:xfrm>
                <a:off x="7491053" y="9254415"/>
                <a:ext cx="1595688" cy="498291"/>
              </a:xfrm>
              <a:custGeom>
                <a:avLst/>
                <a:gdLst/>
                <a:ahLst/>
                <a:cxnLst/>
                <a:rect l="l" t="t" r="r" b="b"/>
                <a:pathLst>
                  <a:path w="2443" h="765" extrusionOk="0">
                    <a:moveTo>
                      <a:pt x="439" y="764"/>
                    </a:moveTo>
                    <a:lnTo>
                      <a:pt x="0" y="0"/>
                    </a:lnTo>
                    <a:lnTo>
                      <a:pt x="2442" y="0"/>
                    </a:lnTo>
                    <a:lnTo>
                      <a:pt x="2004" y="764"/>
                    </a:lnTo>
                    <a:lnTo>
                      <a:pt x="439" y="764"/>
                    </a:lnTo>
                  </a:path>
                </a:pathLst>
              </a:custGeom>
              <a:solidFill>
                <a:srgbClr val="5252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20" name="Google Shape;520;p44"/>
              <p:cNvSpPr/>
              <p:nvPr/>
            </p:nvSpPr>
            <p:spPr>
              <a:xfrm>
                <a:off x="7453610" y="7310209"/>
                <a:ext cx="9893838" cy="2108381"/>
              </a:xfrm>
              <a:custGeom>
                <a:avLst/>
                <a:gdLst/>
                <a:ahLst/>
                <a:cxnLst/>
                <a:rect l="l" t="t" r="r" b="b"/>
                <a:pathLst>
                  <a:path w="15147" h="3230" extrusionOk="0">
                    <a:moveTo>
                      <a:pt x="15146" y="0"/>
                    </a:moveTo>
                    <a:lnTo>
                      <a:pt x="0" y="0"/>
                    </a:lnTo>
                    <a:lnTo>
                      <a:pt x="0" y="3229"/>
                    </a:lnTo>
                    <a:lnTo>
                      <a:pt x="15146" y="3229"/>
                    </a:lnTo>
                    <a:lnTo>
                      <a:pt x="1514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21" name="Google Shape;521;p44"/>
              <p:cNvSpPr/>
              <p:nvPr/>
            </p:nvSpPr>
            <p:spPr>
              <a:xfrm>
                <a:off x="7344158" y="7200757"/>
                <a:ext cx="10112741" cy="2330166"/>
              </a:xfrm>
              <a:custGeom>
                <a:avLst/>
                <a:gdLst/>
                <a:ahLst/>
                <a:cxnLst/>
                <a:rect l="l" t="t" r="r" b="b"/>
                <a:pathLst>
                  <a:path w="15484" h="3568" extrusionOk="0">
                    <a:moveTo>
                      <a:pt x="15315" y="3567"/>
                    </a:moveTo>
                    <a:lnTo>
                      <a:pt x="15315" y="3567"/>
                    </a:lnTo>
                    <a:cubicBezTo>
                      <a:pt x="15407" y="3567"/>
                      <a:pt x="15483" y="3492"/>
                      <a:pt x="15483" y="3398"/>
                    </a:cubicBezTo>
                    <a:lnTo>
                      <a:pt x="15483" y="169"/>
                    </a:lnTo>
                    <a:lnTo>
                      <a:pt x="15483" y="169"/>
                    </a:lnTo>
                    <a:cubicBezTo>
                      <a:pt x="15483" y="75"/>
                      <a:pt x="15407" y="0"/>
                      <a:pt x="15315" y="0"/>
                    </a:cubicBezTo>
                    <a:lnTo>
                      <a:pt x="169" y="0"/>
                    </a:lnTo>
                    <a:lnTo>
                      <a:pt x="169" y="0"/>
                    </a:lnTo>
                    <a:cubicBezTo>
                      <a:pt x="76" y="0"/>
                      <a:pt x="0" y="75"/>
                      <a:pt x="0" y="169"/>
                    </a:cubicBezTo>
                    <a:lnTo>
                      <a:pt x="0" y="3398"/>
                    </a:lnTo>
                    <a:lnTo>
                      <a:pt x="0" y="3398"/>
                    </a:lnTo>
                    <a:cubicBezTo>
                      <a:pt x="0" y="3492"/>
                      <a:pt x="76" y="3567"/>
                      <a:pt x="169" y="3567"/>
                    </a:cubicBezTo>
                    <a:lnTo>
                      <a:pt x="15315" y="3567"/>
                    </a:lnTo>
                    <a:close/>
                    <a:moveTo>
                      <a:pt x="15315" y="3398"/>
                    </a:moveTo>
                    <a:lnTo>
                      <a:pt x="169" y="3398"/>
                    </a:lnTo>
                    <a:lnTo>
                      <a:pt x="169" y="169"/>
                    </a:lnTo>
                    <a:lnTo>
                      <a:pt x="15315" y="169"/>
                    </a:lnTo>
                    <a:lnTo>
                      <a:pt x="15315" y="3398"/>
                    </a:lnTo>
                    <a:close/>
                  </a:path>
                </a:pathLst>
              </a:custGeom>
              <a:solidFill>
                <a:srgbClr val="1CA3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sp>
            <p:nvSpPr>
              <p:cNvPr id="522" name="Google Shape;522;p44"/>
              <p:cNvSpPr/>
              <p:nvPr/>
            </p:nvSpPr>
            <p:spPr>
              <a:xfrm>
                <a:off x="7776204" y="7629924"/>
                <a:ext cx="1022506" cy="2122782"/>
              </a:xfrm>
              <a:custGeom>
                <a:avLst/>
                <a:gdLst/>
                <a:ahLst/>
                <a:cxnLst/>
                <a:rect l="l" t="t" r="r" b="b"/>
                <a:pathLst>
                  <a:path w="1566" h="3252" extrusionOk="0">
                    <a:moveTo>
                      <a:pt x="1565" y="0"/>
                    </a:moveTo>
                    <a:lnTo>
                      <a:pt x="782" y="781"/>
                    </a:lnTo>
                    <a:lnTo>
                      <a:pt x="0" y="0"/>
                    </a:lnTo>
                    <a:lnTo>
                      <a:pt x="0" y="3251"/>
                    </a:lnTo>
                    <a:lnTo>
                      <a:pt x="1565" y="3251"/>
                    </a:lnTo>
                    <a:lnTo>
                      <a:pt x="1565" y="0"/>
                    </a:lnTo>
                  </a:path>
                </a:pathLst>
              </a:custGeom>
              <a:solidFill>
                <a:srgbClr val="1CA3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3300" b="0" i="0" u="none" strike="noStrike" cap="none">
                  <a:solidFill>
                    <a:srgbClr val="000000"/>
                  </a:solidFill>
                  <a:latin typeface="Arial"/>
                  <a:ea typeface="Arial"/>
                  <a:cs typeface="Arial"/>
                  <a:sym typeface="Arial"/>
                </a:endParaRPr>
              </a:p>
            </p:txBody>
          </p:sp>
        </p:grpSp>
        <p:sp>
          <p:nvSpPr>
            <p:cNvPr id="523" name="Google Shape;523;p44"/>
            <p:cNvSpPr txBox="1"/>
            <p:nvPr/>
          </p:nvSpPr>
          <p:spPr>
            <a:xfrm>
              <a:off x="7010400" y="4876800"/>
              <a:ext cx="3810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1CA385"/>
                  </a:solidFill>
                  <a:latin typeface="Constantia" pitchFamily="18" charset="0"/>
                  <a:sym typeface="Arial"/>
                </a:rPr>
                <a:t>Factors like Gender, Availability of Phone Service and of multiple lines have almost  NO impact on Churn.</a:t>
              </a:r>
              <a:endParaRPr dirty="0">
                <a:latin typeface="Constantia" pitchFamily="18"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pic>
        <p:nvPicPr>
          <p:cNvPr id="528" name="Google Shape;528;p45" descr="A picture containing graphical user interface&#10;&#10;Description automatically generated"/>
          <p:cNvPicPr preferRelativeResize="0"/>
          <p:nvPr/>
        </p:nvPicPr>
        <p:blipFill rotWithShape="1">
          <a:blip r:embed="rId3">
            <a:alphaModFix/>
          </a:blip>
          <a:srcRect/>
          <a:stretch/>
        </p:blipFill>
        <p:spPr>
          <a:xfrm>
            <a:off x="4005532" y="2325302"/>
            <a:ext cx="7358330" cy="4536527"/>
          </a:xfrm>
          <a:prstGeom prst="rect">
            <a:avLst/>
          </a:prstGeom>
          <a:noFill/>
          <a:ln>
            <a:noFill/>
          </a:ln>
        </p:spPr>
      </p:pic>
      <p:sp>
        <p:nvSpPr>
          <p:cNvPr id="529" name="Google Shape;529;p45"/>
          <p:cNvSpPr/>
          <p:nvPr/>
        </p:nvSpPr>
        <p:spPr>
          <a:xfrm>
            <a:off x="1978" y="-5212"/>
            <a:ext cx="1279583" cy="6915508"/>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 name="Google Shape;530;p45"/>
          <p:cNvSpPr txBox="1"/>
          <p:nvPr/>
        </p:nvSpPr>
        <p:spPr>
          <a:xfrm>
            <a:off x="1489493" y="109267"/>
            <a:ext cx="5417388" cy="193899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6000" b="1" i="0" u="none" strike="noStrike" cap="none" dirty="0">
                <a:solidFill>
                  <a:srgbClr val="BD382F"/>
                </a:solidFill>
                <a:latin typeface="Georgia"/>
                <a:ea typeface="Georgia"/>
                <a:cs typeface="Georgia"/>
                <a:sym typeface="Georgia"/>
              </a:rPr>
              <a:t>Data Visualization</a:t>
            </a:r>
            <a:endParaRPr dirty="0"/>
          </a:p>
        </p:txBody>
      </p:sp>
      <p:sp>
        <p:nvSpPr>
          <p:cNvPr id="531" name="Google Shape;531;p45"/>
          <p:cNvSpPr txBox="1"/>
          <p:nvPr/>
        </p:nvSpPr>
        <p:spPr>
          <a:xfrm>
            <a:off x="2840965" y="1920816"/>
            <a:ext cx="356271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BD382F"/>
                </a:solidFill>
                <a:latin typeface="Georgia" pitchFamily="18" charset="0"/>
                <a:sym typeface="Arial"/>
              </a:rPr>
              <a:t>Customer Churn</a:t>
            </a:r>
            <a:endParaRPr sz="3200" b="0" i="0" u="none" strike="noStrike" cap="none" dirty="0">
              <a:solidFill>
                <a:srgbClr val="000000"/>
              </a:solidFill>
              <a:latin typeface="Georgia" pitchFamily="18" charset="0"/>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6" descr="Chart, bar chart&#10;&#10;Description automatically generated"/>
          <p:cNvPicPr preferRelativeResize="0"/>
          <p:nvPr/>
        </p:nvPicPr>
        <p:blipFill rotWithShape="1">
          <a:blip r:embed="rId3">
            <a:alphaModFix/>
          </a:blip>
          <a:srcRect/>
          <a:stretch/>
        </p:blipFill>
        <p:spPr>
          <a:xfrm>
            <a:off x="3804249" y="-588"/>
            <a:ext cx="4137803" cy="2560345"/>
          </a:xfrm>
          <a:prstGeom prst="rect">
            <a:avLst/>
          </a:prstGeom>
          <a:noFill/>
          <a:ln>
            <a:noFill/>
          </a:ln>
        </p:spPr>
      </p:pic>
      <p:pic>
        <p:nvPicPr>
          <p:cNvPr id="537" name="Google Shape;537;p46" descr="Chart, bar chart, histogram&#10;&#10;Description automatically generated"/>
          <p:cNvPicPr preferRelativeResize="0"/>
          <p:nvPr/>
        </p:nvPicPr>
        <p:blipFill rotWithShape="1">
          <a:blip r:embed="rId4">
            <a:alphaModFix/>
          </a:blip>
          <a:srcRect/>
          <a:stretch/>
        </p:blipFill>
        <p:spPr>
          <a:xfrm>
            <a:off x="8333117" y="50284"/>
            <a:ext cx="3864634" cy="2631129"/>
          </a:xfrm>
          <a:prstGeom prst="rect">
            <a:avLst/>
          </a:prstGeom>
          <a:noFill/>
          <a:ln>
            <a:noFill/>
          </a:ln>
        </p:spPr>
      </p:pic>
      <p:pic>
        <p:nvPicPr>
          <p:cNvPr id="538" name="Google Shape;538;p46" descr="Chart, box and whisker chart&#10;&#10;Description automatically generated"/>
          <p:cNvPicPr preferRelativeResize="0"/>
          <p:nvPr/>
        </p:nvPicPr>
        <p:blipFill rotWithShape="1">
          <a:blip r:embed="rId5">
            <a:alphaModFix/>
          </a:blip>
          <a:srcRect/>
          <a:stretch/>
        </p:blipFill>
        <p:spPr>
          <a:xfrm>
            <a:off x="8232475" y="2653251"/>
            <a:ext cx="3950898" cy="2500404"/>
          </a:xfrm>
          <a:prstGeom prst="rect">
            <a:avLst/>
          </a:prstGeom>
          <a:noFill/>
          <a:ln>
            <a:noFill/>
          </a:ln>
        </p:spPr>
      </p:pic>
      <p:pic>
        <p:nvPicPr>
          <p:cNvPr id="539" name="Google Shape;539;p46" descr="Chart, box and whisker chart&#10;&#10;Description automatically generated"/>
          <p:cNvPicPr preferRelativeResize="0"/>
          <p:nvPr/>
        </p:nvPicPr>
        <p:blipFill rotWithShape="1">
          <a:blip r:embed="rId6">
            <a:alphaModFix/>
          </a:blip>
          <a:srcRect/>
          <a:stretch/>
        </p:blipFill>
        <p:spPr>
          <a:xfrm>
            <a:off x="9023230" y="4948914"/>
            <a:ext cx="3059502" cy="1905986"/>
          </a:xfrm>
          <a:prstGeom prst="rect">
            <a:avLst/>
          </a:prstGeom>
          <a:noFill/>
          <a:ln>
            <a:noFill/>
          </a:ln>
        </p:spPr>
      </p:pic>
      <p:pic>
        <p:nvPicPr>
          <p:cNvPr id="540" name="Google Shape;540;p46" descr="Chart, bar chart&#10;&#10;Description automatically generated"/>
          <p:cNvPicPr preferRelativeResize="0"/>
          <p:nvPr/>
        </p:nvPicPr>
        <p:blipFill rotWithShape="1">
          <a:blip r:embed="rId7">
            <a:alphaModFix/>
          </a:blip>
          <a:srcRect/>
          <a:stretch/>
        </p:blipFill>
        <p:spPr>
          <a:xfrm>
            <a:off x="-5751" y="2350"/>
            <a:ext cx="3533954" cy="2238166"/>
          </a:xfrm>
          <a:prstGeom prst="rect">
            <a:avLst/>
          </a:prstGeom>
          <a:noFill/>
          <a:ln>
            <a:noFill/>
          </a:ln>
        </p:spPr>
      </p:pic>
      <p:pic>
        <p:nvPicPr>
          <p:cNvPr id="541" name="Google Shape;541;p46" descr="Chart, box and whisker chart&#10;&#10;Description automatically generated"/>
          <p:cNvPicPr preferRelativeResize="0"/>
          <p:nvPr/>
        </p:nvPicPr>
        <p:blipFill rotWithShape="1">
          <a:blip r:embed="rId8">
            <a:alphaModFix/>
          </a:blip>
          <a:srcRect/>
          <a:stretch/>
        </p:blipFill>
        <p:spPr>
          <a:xfrm>
            <a:off x="4724400" y="2514600"/>
            <a:ext cx="2898350" cy="1850800"/>
          </a:xfrm>
          <a:prstGeom prst="rect">
            <a:avLst/>
          </a:prstGeom>
          <a:noFill/>
          <a:ln>
            <a:noFill/>
          </a:ln>
        </p:spPr>
      </p:pic>
      <p:pic>
        <p:nvPicPr>
          <p:cNvPr id="543" name="Google Shape;543;p46" descr="download (12).png"/>
          <p:cNvPicPr preferRelativeResize="0"/>
          <p:nvPr/>
        </p:nvPicPr>
        <p:blipFill rotWithShape="1">
          <a:blip r:embed="rId9">
            <a:alphaModFix/>
          </a:blip>
          <a:srcRect/>
          <a:stretch/>
        </p:blipFill>
        <p:spPr>
          <a:xfrm>
            <a:off x="4267200" y="4419598"/>
            <a:ext cx="3587432" cy="2438402"/>
          </a:xfrm>
          <a:prstGeom prst="rect">
            <a:avLst/>
          </a:prstGeom>
          <a:noFill/>
          <a:ln>
            <a:noFill/>
          </a:ln>
        </p:spPr>
      </p:pic>
      <p:pic>
        <p:nvPicPr>
          <p:cNvPr id="12" name="Picture 11" descr="Customer Churn_SS2.jpeg"/>
          <p:cNvPicPr>
            <a:picLocks noChangeAspect="1"/>
          </p:cNvPicPr>
          <p:nvPr/>
        </p:nvPicPr>
        <p:blipFill>
          <a:blip r:embed="rId10"/>
          <a:stretch>
            <a:fillRect/>
          </a:stretch>
        </p:blipFill>
        <p:spPr>
          <a:xfrm>
            <a:off x="0" y="2547123"/>
            <a:ext cx="4398052" cy="3570000"/>
          </a:xfrm>
          <a:prstGeom prst="rect">
            <a:avLst/>
          </a:prstGeom>
        </p:spPr>
      </p:pic>
      <p:pic>
        <p:nvPicPr>
          <p:cNvPr id="13" name="Picture 12" descr="Customer Churn_SS32.jpeg"/>
          <p:cNvPicPr>
            <a:picLocks noChangeAspect="1"/>
          </p:cNvPicPr>
          <p:nvPr/>
        </p:nvPicPr>
        <p:blipFill>
          <a:blip r:embed="rId11"/>
          <a:stretch>
            <a:fillRect/>
          </a:stretch>
        </p:blipFill>
        <p:spPr>
          <a:xfrm>
            <a:off x="-290338" y="4740812"/>
            <a:ext cx="3065968" cy="21171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1"/>
          <p:cNvSpPr/>
          <p:nvPr/>
        </p:nvSpPr>
        <p:spPr>
          <a:xfrm rot="10800000" flipH="1">
            <a:off x="2876" y="-4312"/>
            <a:ext cx="8741433" cy="8784565"/>
          </a:xfrm>
          <a:prstGeom prst="rtTriangle">
            <a:avLst/>
          </a:prstGeom>
          <a:solidFill>
            <a:srgbClr val="1CA385"/>
          </a:solidFill>
          <a:ln>
            <a:noFill/>
          </a:ln>
          <a:effectLst>
            <a:outerShdw blurRad="50800" dist="38100" dir="5400000" algn="t" rotWithShape="0">
              <a:schemeClr val="dk1">
                <a:alpha val="4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6" name="Google Shape;236;p31" descr="Businesswoman holding sign"/>
          <p:cNvPicPr preferRelativeResize="0"/>
          <p:nvPr/>
        </p:nvPicPr>
        <p:blipFill rotWithShape="1">
          <a:blip r:embed="rId3">
            <a:alphaModFix/>
          </a:blip>
          <a:srcRect/>
          <a:stretch/>
        </p:blipFill>
        <p:spPr>
          <a:xfrm>
            <a:off x="727495" y="439586"/>
            <a:ext cx="4109049" cy="6151354"/>
          </a:xfrm>
          <a:prstGeom prst="rect">
            <a:avLst/>
          </a:prstGeom>
          <a:noFill/>
          <a:ln>
            <a:noFill/>
          </a:ln>
        </p:spPr>
      </p:pic>
      <p:sp>
        <p:nvSpPr>
          <p:cNvPr id="237" name="Google Shape;237;p31"/>
          <p:cNvSpPr txBox="1"/>
          <p:nvPr/>
        </p:nvSpPr>
        <p:spPr>
          <a:xfrm rot="-180000">
            <a:off x="1761766" y="1761764"/>
            <a:ext cx="3203276"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rgbClr val="002060"/>
                </a:solidFill>
                <a:latin typeface="Georgia"/>
                <a:ea typeface="Georgia"/>
                <a:cs typeface="Georgia"/>
                <a:sym typeface="Georgia"/>
              </a:rPr>
              <a:t>Project Summary</a:t>
            </a:r>
            <a:endParaRPr sz="4000" b="0" i="0" u="none" strike="noStrike" cap="none" dirty="0">
              <a:solidFill>
                <a:srgbClr val="002060"/>
              </a:solidFill>
              <a:latin typeface="Arial"/>
              <a:ea typeface="Arial"/>
              <a:cs typeface="Arial"/>
              <a:sym typeface="Arial"/>
            </a:endParaRPr>
          </a:p>
        </p:txBody>
      </p:sp>
      <p:sp>
        <p:nvSpPr>
          <p:cNvPr id="238" name="Google Shape;238;p31"/>
          <p:cNvSpPr txBox="1"/>
          <p:nvPr/>
        </p:nvSpPr>
        <p:spPr>
          <a:xfrm>
            <a:off x="8458200" y="414144"/>
            <a:ext cx="3276600" cy="1323439"/>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Our project includes Customer Segmentation and their corresponding Attrition Rate.</a:t>
            </a:r>
            <a:endParaRPr dirty="0"/>
          </a:p>
        </p:txBody>
      </p:sp>
      <p:sp>
        <p:nvSpPr>
          <p:cNvPr id="239" name="Google Shape;239;p31"/>
          <p:cNvSpPr txBox="1"/>
          <p:nvPr/>
        </p:nvSpPr>
        <p:spPr>
          <a:xfrm>
            <a:off x="6525065" y="2151727"/>
            <a:ext cx="4724400" cy="19389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Customer Segmentation analysis allows marketers to identify discrete groups of customers with a high degree of accuracy based on demographic, behavioral and other indicators.</a:t>
            </a:r>
            <a:endParaRPr dirty="0"/>
          </a:p>
        </p:txBody>
      </p:sp>
      <p:sp>
        <p:nvSpPr>
          <p:cNvPr id="240" name="Google Shape;240;p31"/>
          <p:cNvSpPr txBox="1"/>
          <p:nvPr/>
        </p:nvSpPr>
        <p:spPr>
          <a:xfrm>
            <a:off x="4396529" y="4504863"/>
            <a:ext cx="5085096" cy="1938992"/>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The marketer’s goal is usually to maximize the value (revenue and/or profit) from each customer, it is critical to know in advance how any particular marketing action will influence the customer.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p:nvPr/>
        </p:nvSpPr>
        <p:spPr>
          <a:xfrm>
            <a:off x="533400" y="609600"/>
            <a:ext cx="4038600"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Customer Churn gives your company the hard truth about its customer retention.</a:t>
            </a:r>
            <a:endParaRPr dirty="0"/>
          </a:p>
        </p:txBody>
      </p:sp>
      <p:sp>
        <p:nvSpPr>
          <p:cNvPr id="246" name="Google Shape;246;p32"/>
          <p:cNvSpPr txBox="1"/>
          <p:nvPr/>
        </p:nvSpPr>
        <p:spPr>
          <a:xfrm>
            <a:off x="537713" y="2133600"/>
            <a:ext cx="4343400" cy="1631216"/>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It costs more to acquire new customers than it does to retain existing customers, as returning customers will likely spend more on the company's products.</a:t>
            </a:r>
            <a:endParaRPr dirty="0"/>
          </a:p>
        </p:txBody>
      </p:sp>
      <p:sp>
        <p:nvSpPr>
          <p:cNvPr id="247" name="Google Shape;247;p32"/>
          <p:cNvSpPr txBox="1"/>
          <p:nvPr/>
        </p:nvSpPr>
        <p:spPr>
          <a:xfrm>
            <a:off x="531962" y="4271513"/>
            <a:ext cx="3962400" cy="1323439"/>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rgbClr val="1E4E79"/>
              </a:buClr>
              <a:buSzPts val="2000"/>
              <a:buFont typeface="Noto Sans Symbols"/>
              <a:buChar char="⮚"/>
            </a:pPr>
            <a:r>
              <a:rPr lang="en-US" sz="2000" b="1" i="1" u="none" strike="noStrike" cap="none" dirty="0">
                <a:solidFill>
                  <a:srgbClr val="F29B27"/>
                </a:solidFill>
                <a:latin typeface="Arial"/>
                <a:ea typeface="Arial"/>
                <a:cs typeface="Arial"/>
                <a:sym typeface="Arial"/>
              </a:rPr>
              <a:t>As a result, the company can spend less on the operating costs of having to acquire new customers.</a:t>
            </a:r>
            <a:endParaRPr dirty="0"/>
          </a:p>
        </p:txBody>
      </p:sp>
      <p:pic>
        <p:nvPicPr>
          <p:cNvPr id="248" name="Google Shape;248;p32" descr="21249.jpg"/>
          <p:cNvPicPr preferRelativeResize="0"/>
          <p:nvPr/>
        </p:nvPicPr>
        <p:blipFill rotWithShape="1">
          <a:blip r:embed="rId3">
            <a:alphaModFix/>
          </a:blip>
          <a:srcRect/>
          <a:stretch/>
        </p:blipFill>
        <p:spPr>
          <a:xfrm>
            <a:off x="5105400" y="1143000"/>
            <a:ext cx="6705602" cy="4457326"/>
          </a:xfrm>
          <a:prstGeom prst="rect">
            <a:avLst/>
          </a:prstGeom>
          <a:noFill/>
          <a:ln>
            <a:noFill/>
          </a:ln>
        </p:spPr>
      </p:pic>
      <p:sp>
        <p:nvSpPr>
          <p:cNvPr id="249" name="Google Shape;249;p32"/>
          <p:cNvSpPr/>
          <p:nvPr/>
        </p:nvSpPr>
        <p:spPr>
          <a:xfrm>
            <a:off x="0" y="6324600"/>
            <a:ext cx="12192000" cy="838200"/>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7" descr="4529196.jpg"/>
          <p:cNvPicPr preferRelativeResize="0"/>
          <p:nvPr/>
        </p:nvPicPr>
        <p:blipFill rotWithShape="1">
          <a:blip r:embed="rId3">
            <a:alphaModFix/>
          </a:blip>
          <a:srcRect/>
          <a:stretch/>
        </p:blipFill>
        <p:spPr>
          <a:xfrm>
            <a:off x="6705600" y="3200400"/>
            <a:ext cx="5257800" cy="3505200"/>
          </a:xfrm>
          <a:prstGeom prst="rect">
            <a:avLst/>
          </a:prstGeom>
          <a:noFill/>
          <a:ln>
            <a:noFill/>
          </a:ln>
        </p:spPr>
      </p:pic>
      <p:grpSp>
        <p:nvGrpSpPr>
          <p:cNvPr id="549" name="Google Shape;549;p47"/>
          <p:cNvGrpSpPr/>
          <p:nvPr/>
        </p:nvGrpSpPr>
        <p:grpSpPr>
          <a:xfrm>
            <a:off x="-1371601" y="-1215462"/>
            <a:ext cx="7387260" cy="4472939"/>
            <a:chOff x="-1371601" y="-1215462"/>
            <a:chExt cx="7387260" cy="4472939"/>
          </a:xfrm>
        </p:grpSpPr>
        <p:sp>
          <p:nvSpPr>
            <p:cNvPr id="550" name="Google Shape;550;p47"/>
            <p:cNvSpPr/>
            <p:nvPr/>
          </p:nvSpPr>
          <p:spPr>
            <a:xfrm rot="-1732126">
              <a:off x="2902864" y="125335"/>
              <a:ext cx="3181731" cy="533400"/>
            </a:xfrm>
            <a:prstGeom prst="parallelogram">
              <a:avLst>
                <a:gd name="adj" fmla="val 2500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 name="Google Shape;551;p47"/>
            <p:cNvSpPr/>
            <p:nvPr/>
          </p:nvSpPr>
          <p:spPr>
            <a:xfrm rot="5400000">
              <a:off x="76200" y="-76200"/>
              <a:ext cx="2362200" cy="2514600"/>
            </a:xfrm>
            <a:prstGeom prst="rtTriangle">
              <a:avLst/>
            </a:prstGeom>
            <a:solidFill>
              <a:srgbClr val="082D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 name="Google Shape;552;p47"/>
            <p:cNvSpPr/>
            <p:nvPr/>
          </p:nvSpPr>
          <p:spPr>
            <a:xfrm rot="-1814999">
              <a:off x="-1554965" y="449799"/>
              <a:ext cx="6919928" cy="1142418"/>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53" name="Google Shape;553;p47"/>
            <p:cNvCxnSpPr/>
            <p:nvPr/>
          </p:nvCxnSpPr>
          <p:spPr>
            <a:xfrm rot="10800000" flipH="1">
              <a:off x="0" y="1066800"/>
              <a:ext cx="1600200" cy="990600"/>
            </a:xfrm>
            <a:prstGeom prst="straightConnector1">
              <a:avLst/>
            </a:prstGeom>
            <a:noFill/>
            <a:ln w="9525" cap="flat" cmpd="sng">
              <a:solidFill>
                <a:srgbClr val="FFFFFF"/>
              </a:solidFill>
              <a:prstDash val="solid"/>
              <a:round/>
              <a:headEnd type="none" w="sm" len="sm"/>
              <a:tailEnd type="none" w="sm" len="sm"/>
            </a:ln>
          </p:spPr>
        </p:cxnSp>
        <p:sp>
          <p:nvSpPr>
            <p:cNvPr id="554" name="Google Shape;554;p47"/>
            <p:cNvSpPr/>
            <p:nvPr/>
          </p:nvSpPr>
          <p:spPr>
            <a:xfrm rot="-1732126">
              <a:off x="-1359204" y="1282296"/>
              <a:ext cx="2235370" cy="311069"/>
            </a:xfrm>
            <a:prstGeom prst="parallelogram">
              <a:avLst>
                <a:gd name="adj" fmla="val 2500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555" name="Google Shape;555;p47"/>
          <p:cNvSpPr txBox="1"/>
          <p:nvPr/>
        </p:nvSpPr>
        <p:spPr>
          <a:xfrm>
            <a:off x="5638800" y="304800"/>
            <a:ext cx="44196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400" b="1" i="0" u="sng" strike="noStrike" cap="none">
                <a:solidFill>
                  <a:srgbClr val="1E4E79"/>
                </a:solidFill>
                <a:latin typeface="Georgia"/>
                <a:ea typeface="Georgia"/>
                <a:cs typeface="Georgia"/>
                <a:sym typeface="Georgia"/>
              </a:rPr>
              <a:t>Conclusion</a:t>
            </a:r>
            <a:endParaRPr/>
          </a:p>
        </p:txBody>
      </p:sp>
      <p:sp>
        <p:nvSpPr>
          <p:cNvPr id="556" name="Google Shape;556;p47"/>
          <p:cNvSpPr txBox="1"/>
          <p:nvPr/>
        </p:nvSpPr>
        <p:spPr>
          <a:xfrm>
            <a:off x="1371600" y="2042861"/>
            <a:ext cx="5334000" cy="5217900"/>
          </a:xfrm>
          <a:prstGeom prst="rect">
            <a:avLst/>
          </a:prstGeom>
          <a:noFill/>
          <a:ln>
            <a:noFill/>
          </a:ln>
        </p:spPr>
        <p:txBody>
          <a:bodyPr spcFirstLastPara="1" wrap="square" lIns="91425" tIns="45700" rIns="91425" bIns="45700" anchor="t" anchorCtr="0">
            <a:spAutoFit/>
          </a:bodyPr>
          <a:lstStyle/>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We have concluded that there are majorly 3 groups of customers with similar behavior.</a:t>
            </a:r>
            <a:endParaRPr dirty="0">
              <a:latin typeface="Constantia" pitchFamily="18" charset="0"/>
            </a:endParaRPr>
          </a:p>
          <a:p>
            <a:pPr marL="0" marR="0" lvl="0" indent="0" algn="l" rtl="0">
              <a:lnSpc>
                <a:spcPct val="100000"/>
              </a:lnSpc>
              <a:spcBef>
                <a:spcPts val="0"/>
              </a:spcBef>
              <a:spcAft>
                <a:spcPts val="0"/>
              </a:spcAft>
              <a:buNone/>
            </a:pPr>
            <a:endParaRPr sz="1600" b="1" i="0" u="none" strike="noStrike" cap="none" dirty="0">
              <a:solidFill>
                <a:srgbClr val="082D3E"/>
              </a:solidFill>
              <a:latin typeface="Constantia" pitchFamily="18" charset="0"/>
              <a:sym typeface="Arial"/>
            </a:endParaRPr>
          </a:p>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The company can orient its product and service in the direction of these groups made</a:t>
            </a:r>
            <a:endParaRPr dirty="0">
              <a:latin typeface="Constantia" pitchFamily="18" charset="0"/>
            </a:endParaRPr>
          </a:p>
          <a:p>
            <a:pPr marL="0" marR="0" lvl="0" indent="0" algn="l" rtl="0">
              <a:lnSpc>
                <a:spcPct val="100000"/>
              </a:lnSpc>
              <a:spcBef>
                <a:spcPts val="0"/>
              </a:spcBef>
              <a:spcAft>
                <a:spcPts val="0"/>
              </a:spcAft>
              <a:buNone/>
            </a:pPr>
            <a:endParaRPr sz="1600" b="1" i="0" u="none" strike="noStrike" cap="none" dirty="0">
              <a:solidFill>
                <a:srgbClr val="082D3E"/>
              </a:solidFill>
              <a:latin typeface="Constantia" pitchFamily="18" charset="0"/>
              <a:sym typeface="Arial"/>
            </a:endParaRPr>
          </a:p>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Enable company to reach out to more number of customers and easily promote their products and services in different strata's of the society.</a:t>
            </a:r>
            <a:endParaRPr dirty="0">
              <a:latin typeface="Constantia" pitchFamily="18" charset="0"/>
            </a:endParaRPr>
          </a:p>
          <a:p>
            <a:pPr marL="0" marR="0" lvl="0" indent="0" algn="l" rtl="0">
              <a:lnSpc>
                <a:spcPct val="100000"/>
              </a:lnSpc>
              <a:spcBef>
                <a:spcPts val="0"/>
              </a:spcBef>
              <a:spcAft>
                <a:spcPts val="0"/>
              </a:spcAft>
              <a:buNone/>
            </a:pPr>
            <a:endParaRPr sz="1600" b="1" i="0" u="none" strike="noStrike" cap="none" dirty="0">
              <a:solidFill>
                <a:srgbClr val="082D3E"/>
              </a:solidFill>
              <a:latin typeface="Constantia" pitchFamily="18" charset="0"/>
              <a:sym typeface="Arial"/>
            </a:endParaRPr>
          </a:p>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Electronic check medium are the highest churners</a:t>
            </a:r>
            <a:endParaRPr dirty="0">
              <a:latin typeface="Constantia" pitchFamily="18" charset="0"/>
            </a:endParaRPr>
          </a:p>
          <a:p>
            <a:pPr marL="0" marR="0" lvl="0" indent="0" algn="l" rtl="0">
              <a:lnSpc>
                <a:spcPct val="100000"/>
              </a:lnSpc>
              <a:spcBef>
                <a:spcPts val="0"/>
              </a:spcBef>
              <a:spcAft>
                <a:spcPts val="0"/>
              </a:spcAft>
              <a:buNone/>
            </a:pPr>
            <a:endParaRPr sz="1600" b="1" i="0" u="none" strike="noStrike" cap="none" dirty="0">
              <a:solidFill>
                <a:srgbClr val="082D3E"/>
              </a:solidFill>
              <a:latin typeface="Constantia" pitchFamily="18" charset="0"/>
              <a:sym typeface="Arial"/>
            </a:endParaRPr>
          </a:p>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Contract Type - Monthly customers are more likely to churn because of no contract terms, as they are free to go customers.</a:t>
            </a:r>
            <a:endParaRPr dirty="0">
              <a:latin typeface="Constantia" pitchFamily="18" charset="0"/>
            </a:endParaRPr>
          </a:p>
          <a:p>
            <a:pPr marL="0" marR="0" lvl="0" indent="0" algn="l" rtl="0">
              <a:lnSpc>
                <a:spcPct val="100000"/>
              </a:lnSpc>
              <a:spcBef>
                <a:spcPts val="0"/>
              </a:spcBef>
              <a:spcAft>
                <a:spcPts val="0"/>
              </a:spcAft>
              <a:buNone/>
            </a:pPr>
            <a:endParaRPr sz="1600" b="1" i="0" u="none" strike="noStrike" cap="none" dirty="0">
              <a:solidFill>
                <a:srgbClr val="082D3E"/>
              </a:solidFill>
              <a:latin typeface="Constantia" pitchFamily="18" charset="0"/>
              <a:sym typeface="Arial"/>
            </a:endParaRPr>
          </a:p>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No Online security, No Tech Support category are high churners, Non senior Citizens are high churners</a:t>
            </a:r>
            <a:endParaRPr dirty="0">
              <a:latin typeface="Constantia" pitchFamily="18" charset="0"/>
            </a:endParaRPr>
          </a:p>
          <a:p>
            <a:pPr marL="0" marR="0" lvl="0" indent="0" algn="l" rtl="0">
              <a:lnSpc>
                <a:spcPct val="100000"/>
              </a:lnSpc>
              <a:spcBef>
                <a:spcPts val="0"/>
              </a:spcBef>
              <a:spcAft>
                <a:spcPts val="0"/>
              </a:spcAft>
              <a:buNone/>
            </a:pPr>
            <a:endParaRPr sz="1500" b="1" i="0" u="none" strike="noStrike" cap="none" dirty="0">
              <a:solidFill>
                <a:srgbClr val="082D3E"/>
              </a:solidFill>
              <a:latin typeface="Arial"/>
              <a:ea typeface="Arial"/>
              <a:cs typeface="Arial"/>
              <a:sym typeface="Arial"/>
            </a:endParaRPr>
          </a:p>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557" name="Google Shape;557;p47"/>
          <p:cNvSpPr/>
          <p:nvPr/>
        </p:nvSpPr>
        <p:spPr>
          <a:xfrm>
            <a:off x="7086600" y="2042850"/>
            <a:ext cx="4876800" cy="831000"/>
          </a:xfrm>
          <a:prstGeom prst="rect">
            <a:avLst/>
          </a:prstGeom>
          <a:noFill/>
          <a:ln>
            <a:noFill/>
          </a:ln>
        </p:spPr>
        <p:txBody>
          <a:bodyPr spcFirstLastPara="1" wrap="square" lIns="91425" tIns="45700" rIns="91425" bIns="45700" anchor="t" anchorCtr="0">
            <a:noAutofit/>
          </a:bodyPr>
          <a:lstStyle/>
          <a:p>
            <a:pPr marL="0" marR="0" lvl="0" indent="-101600" algn="l" rtl="0">
              <a:lnSpc>
                <a:spcPct val="100000"/>
              </a:lnSpc>
              <a:spcBef>
                <a:spcPts val="0"/>
              </a:spcBef>
              <a:spcAft>
                <a:spcPts val="0"/>
              </a:spcAft>
              <a:buClr>
                <a:srgbClr val="F29B27"/>
              </a:buClr>
              <a:buSzPts val="1600"/>
              <a:buFont typeface="Noto Sans Symbols"/>
              <a:buChar char="❖"/>
            </a:pPr>
            <a:r>
              <a:rPr lang="en-US" sz="1600" b="1" i="0" u="none" strike="noStrike" cap="none" dirty="0">
                <a:solidFill>
                  <a:srgbClr val="082D3E"/>
                </a:solidFill>
                <a:latin typeface="Constantia" pitchFamily="18" charset="0"/>
                <a:sym typeface="Arial"/>
              </a:rPr>
              <a:t>If the company is able improve upon these, it will experience lesser churn rate thereby increasing more profits than losses.</a:t>
            </a:r>
            <a:endParaRPr dirty="0">
              <a:latin typeface="Constantia"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pic>
        <p:nvPicPr>
          <p:cNvPr id="213" name="Google Shape;213;p30" descr="A picture containing clothing, person, underwear&#10;&#10;Description automatically generated"/>
          <p:cNvPicPr preferRelativeResize="0"/>
          <p:nvPr/>
        </p:nvPicPr>
        <p:blipFill rotWithShape="1">
          <a:blip r:embed="rId3">
            <a:alphaModFix/>
          </a:blip>
          <a:srcRect/>
          <a:stretch/>
        </p:blipFill>
        <p:spPr>
          <a:xfrm>
            <a:off x="6320286" y="2830903"/>
            <a:ext cx="5992482" cy="4028534"/>
          </a:xfrm>
          <a:prstGeom prst="rect">
            <a:avLst/>
          </a:prstGeom>
          <a:noFill/>
          <a:ln>
            <a:noFill/>
          </a:ln>
        </p:spPr>
      </p:pic>
      <p:sp>
        <p:nvSpPr>
          <p:cNvPr id="214" name="Google Shape;214;p30"/>
          <p:cNvSpPr txBox="1"/>
          <p:nvPr/>
        </p:nvSpPr>
        <p:spPr>
          <a:xfrm rot="-5400000">
            <a:off x="-3068879" y="3048802"/>
            <a:ext cx="7056407" cy="958803"/>
          </a:xfrm>
          <a:prstGeom prst="rect">
            <a:avLst/>
          </a:prstGeom>
          <a:solidFill>
            <a:srgbClr val="F29B2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15" name="Google Shape;215;p30" descr="Document with solid fill">
            <a:hlinkClick r:id="rId4" action="ppaction://hlinksldjump"/>
          </p:cNvPr>
          <p:cNvPicPr preferRelativeResize="0"/>
          <p:nvPr/>
        </p:nvPicPr>
        <p:blipFill rotWithShape="1">
          <a:blip r:embed="rId5">
            <a:alphaModFix/>
          </a:blip>
          <a:srcRect/>
          <a:stretch/>
        </p:blipFill>
        <p:spPr>
          <a:xfrm>
            <a:off x="52446" y="4419895"/>
            <a:ext cx="813759" cy="799381"/>
          </a:xfrm>
          <a:prstGeom prst="rect">
            <a:avLst/>
          </a:prstGeom>
          <a:noFill/>
          <a:ln>
            <a:noFill/>
          </a:ln>
        </p:spPr>
      </p:pic>
      <p:pic>
        <p:nvPicPr>
          <p:cNvPr id="216" name="Google Shape;216;p30" descr="Target with solid fill">
            <a:hlinkClick r:id="rId6" action="ppaction://hlinksldjump"/>
          </p:cNvPr>
          <p:cNvPicPr preferRelativeResize="0"/>
          <p:nvPr/>
        </p:nvPicPr>
        <p:blipFill rotWithShape="1">
          <a:blip r:embed="rId7">
            <a:alphaModFix/>
          </a:blip>
          <a:srcRect/>
          <a:stretch/>
        </p:blipFill>
        <p:spPr>
          <a:xfrm>
            <a:off x="2125" y="1652679"/>
            <a:ext cx="914400" cy="914400"/>
          </a:xfrm>
          <a:prstGeom prst="rect">
            <a:avLst/>
          </a:prstGeom>
          <a:noFill/>
          <a:ln>
            <a:noFill/>
          </a:ln>
        </p:spPr>
      </p:pic>
      <p:pic>
        <p:nvPicPr>
          <p:cNvPr id="217" name="Google Shape;217;p30" descr="Customer review with solid fill">
            <a:hlinkClick r:id="rId8" action="ppaction://hlinksldjump"/>
          </p:cNvPr>
          <p:cNvPicPr preferRelativeResize="0"/>
          <p:nvPr/>
        </p:nvPicPr>
        <p:blipFill rotWithShape="1">
          <a:blip r:embed="rId9">
            <a:alphaModFix/>
          </a:blip>
          <a:srcRect/>
          <a:stretch/>
        </p:blipFill>
        <p:spPr>
          <a:xfrm>
            <a:off x="2125" y="269071"/>
            <a:ext cx="914400" cy="914400"/>
          </a:xfrm>
          <a:prstGeom prst="rect">
            <a:avLst/>
          </a:prstGeom>
          <a:noFill/>
          <a:ln>
            <a:noFill/>
          </a:ln>
        </p:spPr>
      </p:pic>
      <p:pic>
        <p:nvPicPr>
          <p:cNvPr id="218" name="Google Shape;218;p30" descr="Business Growth with solid fill">
            <a:hlinkClick r:id="rId10" action="ppaction://hlinksldjump"/>
          </p:cNvPr>
          <p:cNvPicPr preferRelativeResize="0"/>
          <p:nvPr/>
        </p:nvPicPr>
        <p:blipFill rotWithShape="1">
          <a:blip r:embed="rId11">
            <a:alphaModFix/>
          </a:blip>
          <a:srcRect/>
          <a:stretch/>
        </p:blipFill>
        <p:spPr>
          <a:xfrm>
            <a:off x="2125" y="3036287"/>
            <a:ext cx="914400" cy="914400"/>
          </a:xfrm>
          <a:prstGeom prst="rect">
            <a:avLst/>
          </a:prstGeom>
          <a:noFill/>
          <a:ln>
            <a:noFill/>
          </a:ln>
        </p:spPr>
      </p:pic>
      <p:pic>
        <p:nvPicPr>
          <p:cNvPr id="219" name="Google Shape;219;p30" descr="Group brainstorm with solid fill">
            <a:hlinkClick r:id="rId12" action="ppaction://hlinksldjump"/>
          </p:cNvPr>
          <p:cNvPicPr preferRelativeResize="0"/>
          <p:nvPr/>
        </p:nvPicPr>
        <p:blipFill rotWithShape="1">
          <a:blip r:embed="rId13">
            <a:alphaModFix/>
          </a:blip>
          <a:srcRect/>
          <a:stretch/>
        </p:blipFill>
        <p:spPr>
          <a:xfrm>
            <a:off x="2125" y="5660366"/>
            <a:ext cx="914400" cy="914400"/>
          </a:xfrm>
          <a:prstGeom prst="rect">
            <a:avLst/>
          </a:prstGeom>
          <a:noFill/>
          <a:ln>
            <a:noFill/>
          </a:ln>
        </p:spPr>
      </p:pic>
      <p:sp>
        <p:nvSpPr>
          <p:cNvPr id="220" name="Google Shape;220;p30"/>
          <p:cNvSpPr txBox="1"/>
          <p:nvPr/>
        </p:nvSpPr>
        <p:spPr>
          <a:xfrm>
            <a:off x="1385978" y="4444255"/>
            <a:ext cx="44253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BD382F"/>
                </a:solidFill>
                <a:latin typeface="Georgia"/>
                <a:ea typeface="Georgia"/>
                <a:cs typeface="Georgia"/>
                <a:sym typeface="Georgia"/>
              </a:rPr>
              <a:t>Project Summary</a:t>
            </a:r>
            <a:endParaRPr dirty="0"/>
          </a:p>
        </p:txBody>
      </p:sp>
      <p:grpSp>
        <p:nvGrpSpPr>
          <p:cNvPr id="221" name="Google Shape;221;p30"/>
          <p:cNvGrpSpPr/>
          <p:nvPr/>
        </p:nvGrpSpPr>
        <p:grpSpPr>
          <a:xfrm flipH="1">
            <a:off x="6218438" y="-1217259"/>
            <a:ext cx="7387260" cy="4472939"/>
            <a:chOff x="-1085851" y="-929712"/>
            <a:chExt cx="7387260" cy="4472939"/>
          </a:xfrm>
        </p:grpSpPr>
        <p:sp>
          <p:nvSpPr>
            <p:cNvPr id="222" name="Google Shape;222;p30"/>
            <p:cNvSpPr/>
            <p:nvPr/>
          </p:nvSpPr>
          <p:spPr>
            <a:xfrm rot="-1732126">
              <a:off x="3188614" y="411085"/>
              <a:ext cx="3181731" cy="533400"/>
            </a:xfrm>
            <a:prstGeom prst="parallelogram">
              <a:avLst>
                <a:gd name="adj" fmla="val 2500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 name="Google Shape;223;p30"/>
            <p:cNvSpPr/>
            <p:nvPr/>
          </p:nvSpPr>
          <p:spPr>
            <a:xfrm rot="5400000">
              <a:off x="361950" y="209550"/>
              <a:ext cx="2362200" cy="25146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30"/>
            <p:cNvSpPr/>
            <p:nvPr/>
          </p:nvSpPr>
          <p:spPr>
            <a:xfrm rot="-1814999">
              <a:off x="-1269215" y="735549"/>
              <a:ext cx="6919928" cy="1142418"/>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5" name="Google Shape;225;p30"/>
            <p:cNvCxnSpPr/>
            <p:nvPr/>
          </p:nvCxnSpPr>
          <p:spPr>
            <a:xfrm rot="10800000" flipH="1">
              <a:off x="285750" y="1352550"/>
              <a:ext cx="1600200" cy="990600"/>
            </a:xfrm>
            <a:prstGeom prst="straightConnector1">
              <a:avLst/>
            </a:prstGeom>
            <a:noFill/>
            <a:ln w="9525" cap="flat" cmpd="sng">
              <a:solidFill>
                <a:srgbClr val="FFFFFF"/>
              </a:solidFill>
              <a:prstDash val="solid"/>
              <a:round/>
              <a:headEnd type="none" w="sm" len="sm"/>
              <a:tailEnd type="none" w="sm" len="sm"/>
            </a:ln>
          </p:spPr>
        </p:cxnSp>
        <p:sp>
          <p:nvSpPr>
            <p:cNvPr id="226" name="Google Shape;226;p30"/>
            <p:cNvSpPr/>
            <p:nvPr/>
          </p:nvSpPr>
          <p:spPr>
            <a:xfrm rot="-1732126">
              <a:off x="-1073454" y="1568046"/>
              <a:ext cx="2235370" cy="311069"/>
            </a:xfrm>
            <a:prstGeom prst="parallelogram">
              <a:avLst>
                <a:gd name="adj" fmla="val 2500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30"/>
          <p:cNvSpPr txBox="1"/>
          <p:nvPr/>
        </p:nvSpPr>
        <p:spPr>
          <a:xfrm>
            <a:off x="1414731" y="412045"/>
            <a:ext cx="477040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BD382F"/>
                </a:solidFill>
                <a:latin typeface="Georgia"/>
                <a:ea typeface="Georgia"/>
                <a:cs typeface="Georgia"/>
                <a:sym typeface="Georgia"/>
              </a:rPr>
              <a:t>Problem Statement</a:t>
            </a:r>
            <a:endParaRPr dirty="0"/>
          </a:p>
        </p:txBody>
      </p:sp>
      <p:sp>
        <p:nvSpPr>
          <p:cNvPr id="228" name="Google Shape;228;p30"/>
          <p:cNvSpPr txBox="1"/>
          <p:nvPr/>
        </p:nvSpPr>
        <p:spPr>
          <a:xfrm>
            <a:off x="1371600" y="1756115"/>
            <a:ext cx="48566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BD382F"/>
                </a:solidFill>
                <a:latin typeface="Georgia"/>
                <a:ea typeface="Georgia"/>
                <a:cs typeface="Georgia"/>
                <a:sym typeface="Georgia"/>
              </a:rPr>
              <a:t> Aim Of the Project</a:t>
            </a:r>
            <a:endParaRPr dirty="0"/>
          </a:p>
        </p:txBody>
      </p:sp>
      <p:sp>
        <p:nvSpPr>
          <p:cNvPr id="229" name="Google Shape;229;p30"/>
          <p:cNvSpPr txBox="1"/>
          <p:nvPr/>
        </p:nvSpPr>
        <p:spPr>
          <a:xfrm>
            <a:off x="1393165" y="3100185"/>
            <a:ext cx="505795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BD382F"/>
                </a:solidFill>
                <a:latin typeface="Georgia"/>
                <a:ea typeface="Georgia"/>
                <a:cs typeface="Georgia"/>
                <a:sym typeface="Georgia"/>
              </a:rPr>
              <a:t>Steps to be Followed</a:t>
            </a:r>
            <a:endParaRPr dirty="0"/>
          </a:p>
        </p:txBody>
      </p:sp>
      <p:sp>
        <p:nvSpPr>
          <p:cNvPr id="230" name="Google Shape;230;p30"/>
          <p:cNvSpPr txBox="1"/>
          <p:nvPr/>
        </p:nvSpPr>
        <p:spPr>
          <a:xfrm>
            <a:off x="1475117" y="5788325"/>
            <a:ext cx="44253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BD382F"/>
                </a:solidFill>
                <a:latin typeface="Georgia"/>
                <a:ea typeface="Georgia"/>
                <a:cs typeface="Georgia"/>
                <a:sym typeface="Georgia"/>
              </a:rPr>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345723" cy="70338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19197569.jpg"/>
          <p:cNvPicPr>
            <a:picLocks noChangeAspect="1"/>
          </p:cNvPicPr>
          <p:nvPr/>
        </p:nvPicPr>
        <p:blipFill>
          <a:blip r:embed="rId2"/>
          <a:stretch>
            <a:fillRect/>
          </a:stretch>
        </p:blipFill>
        <p:spPr>
          <a:xfrm>
            <a:off x="249702" y="1104315"/>
            <a:ext cx="4958860" cy="4958860"/>
          </a:xfrm>
          <a:prstGeom prst="rect">
            <a:avLst/>
          </a:prstGeom>
        </p:spPr>
      </p:pic>
      <p:sp>
        <p:nvSpPr>
          <p:cNvPr id="4" name="TextBox 3"/>
          <p:cNvSpPr txBox="1"/>
          <p:nvPr/>
        </p:nvSpPr>
        <p:spPr>
          <a:xfrm>
            <a:off x="5992838" y="0"/>
            <a:ext cx="5964701" cy="707886"/>
          </a:xfrm>
          <a:prstGeom prst="rect">
            <a:avLst/>
          </a:prstGeom>
          <a:noFill/>
        </p:spPr>
        <p:txBody>
          <a:bodyPr wrap="square" rtlCol="0">
            <a:spAutoFit/>
          </a:bodyPr>
          <a:lstStyle/>
          <a:p>
            <a:pPr algn="ctr"/>
            <a:r>
              <a:rPr lang="en-IN" sz="4000" b="1" u="sng" dirty="0">
                <a:solidFill>
                  <a:schemeClr val="accent5">
                    <a:lumMod val="50000"/>
                  </a:schemeClr>
                </a:solidFill>
                <a:latin typeface="Georgia" pitchFamily="18" charset="0"/>
              </a:rPr>
              <a:t>Future Scope</a:t>
            </a:r>
          </a:p>
        </p:txBody>
      </p:sp>
      <p:sp>
        <p:nvSpPr>
          <p:cNvPr id="6" name="TextBox 5"/>
          <p:cNvSpPr txBox="1"/>
          <p:nvPr/>
        </p:nvSpPr>
        <p:spPr>
          <a:xfrm>
            <a:off x="5584874" y="1100792"/>
            <a:ext cx="6386732" cy="5355312"/>
          </a:xfrm>
          <a:prstGeom prst="rect">
            <a:avLst/>
          </a:prstGeom>
          <a:noFill/>
        </p:spPr>
        <p:txBody>
          <a:bodyPr wrap="square" rtlCol="0">
            <a:spAutoFit/>
          </a:bodyPr>
          <a:lstStyle/>
          <a:p>
            <a:pPr>
              <a:buClr>
                <a:srgbClr val="002060"/>
              </a:buClr>
              <a:buFont typeface="Wingdings" pitchFamily="2" charset="2"/>
              <a:buChar char="§"/>
            </a:pPr>
            <a:r>
              <a:rPr lang="en-IN" sz="1900" b="1" dirty="0">
                <a:solidFill>
                  <a:srgbClr val="993366"/>
                </a:solidFill>
                <a:latin typeface="Constantia" pitchFamily="18" charset="0"/>
              </a:rPr>
              <a:t>This model can be forecasted across various businesses</a:t>
            </a:r>
          </a:p>
          <a:p>
            <a:pPr>
              <a:buClr>
                <a:srgbClr val="002060"/>
              </a:buClr>
              <a:buFont typeface="Wingdings" pitchFamily="2" charset="2"/>
              <a:buChar char="§"/>
            </a:pPr>
            <a:endParaRPr lang="en-IN" sz="1900" b="1" dirty="0">
              <a:solidFill>
                <a:srgbClr val="993366"/>
              </a:solidFill>
              <a:latin typeface="Constantia" pitchFamily="18" charset="0"/>
            </a:endParaRPr>
          </a:p>
          <a:p>
            <a:pPr>
              <a:buClr>
                <a:srgbClr val="002060"/>
              </a:buClr>
              <a:buFont typeface="Wingdings" pitchFamily="2" charset="2"/>
              <a:buChar char="§"/>
            </a:pPr>
            <a:r>
              <a:rPr lang="en-IN" sz="1900" b="1" dirty="0">
                <a:solidFill>
                  <a:srgbClr val="993366"/>
                </a:solidFill>
                <a:latin typeface="Constantia" pitchFamily="18" charset="0"/>
              </a:rPr>
              <a:t>Combining customer demographic and behavioural data with customer feedback data, helps you capture what various persons want and need from your company.</a:t>
            </a:r>
          </a:p>
          <a:p>
            <a:pPr>
              <a:buClr>
                <a:srgbClr val="002060"/>
              </a:buClr>
              <a:buFont typeface="Wingdings" pitchFamily="2" charset="2"/>
              <a:buChar char="§"/>
            </a:pPr>
            <a:endParaRPr lang="en-IN" sz="1900" b="1" dirty="0">
              <a:solidFill>
                <a:srgbClr val="993366"/>
              </a:solidFill>
              <a:latin typeface="Constantia" pitchFamily="18" charset="0"/>
            </a:endParaRPr>
          </a:p>
          <a:p>
            <a:pPr>
              <a:buClr>
                <a:srgbClr val="002060"/>
              </a:buClr>
              <a:buFont typeface="Wingdings" pitchFamily="2" charset="2"/>
              <a:buChar char="§"/>
            </a:pPr>
            <a:r>
              <a:rPr lang="en-IN" sz="1900" b="1" dirty="0">
                <a:solidFill>
                  <a:srgbClr val="993366"/>
                </a:solidFill>
                <a:latin typeface="Constantia" pitchFamily="18" charset="0"/>
              </a:rPr>
              <a:t>Business will possess stronger customer focus and market clarity, allowing it to scale in a far more predictable and efficient manner.</a:t>
            </a:r>
          </a:p>
          <a:p>
            <a:pPr>
              <a:buClr>
                <a:srgbClr val="002060"/>
              </a:buClr>
            </a:pPr>
            <a:endParaRPr lang="en-IN" sz="1900" b="1" dirty="0">
              <a:solidFill>
                <a:srgbClr val="993366"/>
              </a:solidFill>
              <a:latin typeface="Constantia" pitchFamily="18" charset="0"/>
            </a:endParaRPr>
          </a:p>
          <a:p>
            <a:pPr>
              <a:buClr>
                <a:srgbClr val="002060"/>
              </a:buClr>
              <a:buFont typeface="Wingdings" pitchFamily="2" charset="2"/>
              <a:buChar char="§"/>
            </a:pPr>
            <a:r>
              <a:rPr lang="en-IN" sz="1900" b="1" dirty="0">
                <a:solidFill>
                  <a:srgbClr val="993366"/>
                </a:solidFill>
                <a:latin typeface="Constantia" pitchFamily="18" charset="0"/>
              </a:rPr>
              <a:t>Churn by line of business</a:t>
            </a:r>
          </a:p>
          <a:p>
            <a:pPr>
              <a:buClr>
                <a:srgbClr val="002060"/>
              </a:buClr>
              <a:buFont typeface="Wingdings" pitchFamily="2" charset="2"/>
              <a:buChar char="§"/>
            </a:pPr>
            <a:endParaRPr lang="en-IN" sz="1900" b="1" dirty="0">
              <a:solidFill>
                <a:srgbClr val="993366"/>
              </a:solidFill>
              <a:latin typeface="Constantia" pitchFamily="18" charset="0"/>
            </a:endParaRPr>
          </a:p>
          <a:p>
            <a:pPr>
              <a:buClr>
                <a:srgbClr val="002060"/>
              </a:buClr>
              <a:buFont typeface="Wingdings" pitchFamily="2" charset="2"/>
              <a:buChar char="§"/>
            </a:pPr>
            <a:r>
              <a:rPr lang="en-IN" sz="1900" b="1" dirty="0">
                <a:solidFill>
                  <a:srgbClr val="993366"/>
                </a:solidFill>
                <a:latin typeface="Constantia" pitchFamily="18" charset="0"/>
              </a:rPr>
              <a:t>Churn by product group</a:t>
            </a:r>
          </a:p>
          <a:p>
            <a:pPr>
              <a:buClr>
                <a:srgbClr val="002060"/>
              </a:buClr>
              <a:buFont typeface="Wingdings" pitchFamily="2" charset="2"/>
              <a:buChar char="§"/>
            </a:pPr>
            <a:endParaRPr lang="en-IN" sz="1900" b="1" dirty="0">
              <a:solidFill>
                <a:srgbClr val="993366"/>
              </a:solidFill>
              <a:latin typeface="Constantia" pitchFamily="18" charset="0"/>
            </a:endParaRPr>
          </a:p>
          <a:p>
            <a:pPr>
              <a:buClr>
                <a:srgbClr val="002060"/>
              </a:buClr>
              <a:buFont typeface="Wingdings" pitchFamily="2" charset="2"/>
              <a:buChar char="§"/>
            </a:pPr>
            <a:r>
              <a:rPr lang="en-IN" sz="1900" b="1" dirty="0">
                <a:solidFill>
                  <a:srgbClr val="993366"/>
                </a:solidFill>
                <a:latin typeface="Constantia" pitchFamily="18" charset="0"/>
              </a:rPr>
              <a:t> Model can be built to support Campaign responses</a:t>
            </a:r>
          </a:p>
          <a:p>
            <a:pPr>
              <a:buClr>
                <a:srgbClr val="FFC000"/>
              </a:buClr>
              <a:buFont typeface="Wingdings" pitchFamily="2" charset="2"/>
              <a:buChar char="§"/>
            </a:pPr>
            <a:endParaRPr lang="en-IN" sz="1900" b="1" dirty="0">
              <a:solidFill>
                <a:srgbClr val="993366"/>
              </a:solidFill>
              <a:latin typeface="Constantia"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cxnSp>
        <p:nvCxnSpPr>
          <p:cNvPr id="563" name="Google Shape;563;p48"/>
          <p:cNvCxnSpPr/>
          <p:nvPr/>
        </p:nvCxnSpPr>
        <p:spPr>
          <a:xfrm>
            <a:off x="3129276" y="477749"/>
            <a:ext cx="0" cy="3657600"/>
          </a:xfrm>
          <a:prstGeom prst="straightConnector1">
            <a:avLst/>
          </a:prstGeom>
          <a:noFill/>
          <a:ln w="101600" cap="flat" cmpd="dbl">
            <a:solidFill>
              <a:srgbClr val="595959"/>
            </a:solidFill>
            <a:prstDash val="solid"/>
            <a:round/>
            <a:headEnd type="none" w="sm" len="sm"/>
            <a:tailEnd type="none" w="sm" len="sm"/>
          </a:ln>
        </p:spPr>
      </p:cxnSp>
      <p:cxnSp>
        <p:nvCxnSpPr>
          <p:cNvPr id="564" name="Google Shape;564;p48"/>
          <p:cNvCxnSpPr/>
          <p:nvPr/>
        </p:nvCxnSpPr>
        <p:spPr>
          <a:xfrm>
            <a:off x="6097686" y="477749"/>
            <a:ext cx="0" cy="3657600"/>
          </a:xfrm>
          <a:prstGeom prst="straightConnector1">
            <a:avLst/>
          </a:prstGeom>
          <a:noFill/>
          <a:ln w="101600" cap="flat" cmpd="dbl">
            <a:solidFill>
              <a:srgbClr val="595959"/>
            </a:solidFill>
            <a:prstDash val="solid"/>
            <a:round/>
            <a:headEnd type="none" w="sm" len="sm"/>
            <a:tailEnd type="none" w="sm" len="sm"/>
          </a:ln>
        </p:spPr>
      </p:cxnSp>
      <p:cxnSp>
        <p:nvCxnSpPr>
          <p:cNvPr id="565" name="Google Shape;565;p48"/>
          <p:cNvCxnSpPr/>
          <p:nvPr/>
        </p:nvCxnSpPr>
        <p:spPr>
          <a:xfrm>
            <a:off x="9066096" y="477749"/>
            <a:ext cx="0" cy="3657600"/>
          </a:xfrm>
          <a:prstGeom prst="straightConnector1">
            <a:avLst/>
          </a:prstGeom>
          <a:noFill/>
          <a:ln w="101600" cap="flat" cmpd="dbl">
            <a:solidFill>
              <a:srgbClr val="595959"/>
            </a:solidFill>
            <a:prstDash val="solid"/>
            <a:round/>
            <a:headEnd type="none" w="sm" len="sm"/>
            <a:tailEnd type="none" w="sm" len="sm"/>
          </a:ln>
        </p:spPr>
      </p:cxnSp>
      <p:sp>
        <p:nvSpPr>
          <p:cNvPr id="566" name="Google Shape;566;p48"/>
          <p:cNvSpPr/>
          <p:nvPr/>
        </p:nvSpPr>
        <p:spPr>
          <a:xfrm>
            <a:off x="378068" y="4633546"/>
            <a:ext cx="11438793" cy="1844256"/>
          </a:xfrm>
          <a:prstGeom prst="rect">
            <a:avLst/>
          </a:prstGeom>
          <a:solidFill>
            <a:srgbClr val="404040"/>
          </a:solidFill>
          <a:ln w="127000" cap="sq" cmpd="thinThick">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48"/>
          <p:cNvSpPr txBox="1">
            <a:spLocks noGrp="1"/>
          </p:cNvSpPr>
          <p:nvPr>
            <p:ph type="ctrTitle"/>
          </p:nvPr>
        </p:nvSpPr>
        <p:spPr>
          <a:xfrm>
            <a:off x="527538" y="4756638"/>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US" sz="5400" b="1" dirty="0">
                <a:solidFill>
                  <a:schemeClr val="lt1"/>
                </a:solidFill>
                <a:latin typeface="Georgia"/>
                <a:ea typeface="Georgia"/>
                <a:cs typeface="Georgia"/>
                <a:sym typeface="Georgia"/>
              </a:rPr>
              <a:t>Thank You</a:t>
            </a:r>
            <a:endParaRPr dirty="0"/>
          </a:p>
        </p:txBody>
      </p:sp>
      <p:cxnSp>
        <p:nvCxnSpPr>
          <p:cNvPr id="568" name="Google Shape;568;p48"/>
          <p:cNvCxnSpPr/>
          <p:nvPr/>
        </p:nvCxnSpPr>
        <p:spPr>
          <a:xfrm>
            <a:off x="2209800" y="5738691"/>
            <a:ext cx="7772400" cy="0"/>
          </a:xfrm>
          <a:prstGeom prst="straightConnector1">
            <a:avLst/>
          </a:prstGeom>
          <a:noFill/>
          <a:ln w="22225" cap="flat" cmpd="sng">
            <a:solidFill>
              <a:srgbClr val="D9D9D9"/>
            </a:solidFill>
            <a:prstDash val="solid"/>
            <a:round/>
            <a:headEnd type="none" w="sm" len="sm"/>
            <a:tailEnd type="none" w="sm" len="sm"/>
          </a:ln>
        </p:spPr>
      </p:cxnSp>
      <p:pic>
        <p:nvPicPr>
          <p:cNvPr id="569" name="Google Shape;569;p48" descr="ssss.jpg"/>
          <p:cNvPicPr preferRelativeResize="0"/>
          <p:nvPr/>
        </p:nvPicPr>
        <p:blipFill rotWithShape="1">
          <a:blip r:embed="rId3">
            <a:alphaModFix/>
          </a:blip>
          <a:srcRect/>
          <a:stretch/>
        </p:blipFill>
        <p:spPr>
          <a:xfrm>
            <a:off x="3676331" y="1295400"/>
            <a:ext cx="1920180" cy="1957070"/>
          </a:xfrm>
          <a:prstGeom prst="rect">
            <a:avLst/>
          </a:prstGeom>
          <a:noFill/>
          <a:ln>
            <a:noFill/>
          </a:ln>
        </p:spPr>
      </p:pic>
      <p:pic>
        <p:nvPicPr>
          <p:cNvPr id="570" name="Google Shape;570;p48" descr="3861.jpg"/>
          <p:cNvPicPr preferRelativeResize="0"/>
          <p:nvPr/>
        </p:nvPicPr>
        <p:blipFill rotWithShape="1">
          <a:blip r:embed="rId4">
            <a:alphaModFix/>
          </a:blip>
          <a:srcRect/>
          <a:stretch/>
        </p:blipFill>
        <p:spPr>
          <a:xfrm>
            <a:off x="685800" y="1343183"/>
            <a:ext cx="1938966" cy="1844466"/>
          </a:xfrm>
          <a:prstGeom prst="rect">
            <a:avLst/>
          </a:prstGeom>
          <a:noFill/>
          <a:ln>
            <a:noFill/>
          </a:ln>
        </p:spPr>
      </p:pic>
      <p:pic>
        <p:nvPicPr>
          <p:cNvPr id="571" name="Google Shape;571;p48" descr="386kgjugf1.jpg"/>
          <p:cNvPicPr preferRelativeResize="0"/>
          <p:nvPr/>
        </p:nvPicPr>
        <p:blipFill rotWithShape="1">
          <a:blip r:embed="rId5">
            <a:alphaModFix/>
          </a:blip>
          <a:srcRect/>
          <a:stretch/>
        </p:blipFill>
        <p:spPr>
          <a:xfrm>
            <a:off x="6648076" y="1278362"/>
            <a:ext cx="1977760" cy="2002526"/>
          </a:xfrm>
          <a:prstGeom prst="rect">
            <a:avLst/>
          </a:prstGeom>
          <a:noFill/>
          <a:ln>
            <a:noFill/>
          </a:ln>
        </p:spPr>
      </p:pic>
      <p:pic>
        <p:nvPicPr>
          <p:cNvPr id="572" name="Google Shape;572;p48" descr="386jhk1.jpg"/>
          <p:cNvPicPr preferRelativeResize="0"/>
          <p:nvPr/>
        </p:nvPicPr>
        <p:blipFill rotWithShape="1">
          <a:blip r:embed="rId6">
            <a:alphaModFix/>
          </a:blip>
          <a:srcRect/>
          <a:stretch/>
        </p:blipFill>
        <p:spPr>
          <a:xfrm>
            <a:off x="9677400" y="1371600"/>
            <a:ext cx="1894642" cy="19860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253"/>
        <p:cNvGrpSpPr/>
        <p:nvPr/>
      </p:nvGrpSpPr>
      <p:grpSpPr>
        <a:xfrm>
          <a:off x="0" y="0"/>
          <a:ext cx="0" cy="0"/>
          <a:chOff x="0" y="0"/>
          <a:chExt cx="0" cy="0"/>
        </a:xfrm>
      </p:grpSpPr>
      <p:sp>
        <p:nvSpPr>
          <p:cNvPr id="254" name="Google Shape;254;p33"/>
          <p:cNvSpPr/>
          <p:nvPr/>
        </p:nvSpPr>
        <p:spPr>
          <a:xfrm flipH="1">
            <a:off x="0" y="0"/>
            <a:ext cx="6172782"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5" name="Google Shape;255;p33"/>
          <p:cNvSpPr/>
          <p:nvPr/>
        </p:nvSpPr>
        <p:spPr>
          <a:xfrm flipH="1">
            <a:off x="0" y="0"/>
            <a:ext cx="6024154" cy="6858000"/>
          </a:xfrm>
          <a:custGeom>
            <a:avLst/>
            <a:gdLst/>
            <a:ahLst/>
            <a:cxnLst/>
            <a:rect l="l" t="t" r="r" b="b"/>
            <a:pathLst>
              <a:path w="6024154" h="6858000" extrusionOk="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56" name="Google Shape;256;p33" descr="Graphical user interface&#10;&#10;Description automatically generated"/>
          <p:cNvPicPr preferRelativeResize="0"/>
          <p:nvPr/>
        </p:nvPicPr>
        <p:blipFill rotWithShape="1">
          <a:blip r:embed="rId3">
            <a:alphaModFix/>
          </a:blip>
          <a:srcRect/>
          <a:stretch/>
        </p:blipFill>
        <p:spPr>
          <a:xfrm>
            <a:off x="170975" y="3426516"/>
            <a:ext cx="3889705" cy="2339575"/>
          </a:xfrm>
          <a:prstGeom prst="rect">
            <a:avLst/>
          </a:prstGeom>
          <a:noFill/>
          <a:ln>
            <a:noFill/>
          </a:ln>
        </p:spPr>
      </p:pic>
      <p:pic>
        <p:nvPicPr>
          <p:cNvPr id="257" name="Google Shape;257;p33" descr="A picture containing orange, arranged&#10;&#10;Description automatically generated"/>
          <p:cNvPicPr preferRelativeResize="0"/>
          <p:nvPr/>
        </p:nvPicPr>
        <p:blipFill rotWithShape="1">
          <a:blip r:embed="rId4">
            <a:alphaModFix/>
          </a:blip>
          <a:srcRect/>
          <a:stretch/>
        </p:blipFill>
        <p:spPr>
          <a:xfrm>
            <a:off x="444144" y="737697"/>
            <a:ext cx="3350106" cy="2068690"/>
          </a:xfrm>
          <a:prstGeom prst="rect">
            <a:avLst/>
          </a:prstGeom>
          <a:noFill/>
          <a:ln>
            <a:noFill/>
          </a:ln>
        </p:spPr>
      </p:pic>
      <p:sp>
        <p:nvSpPr>
          <p:cNvPr id="258" name="Google Shape;258;p33"/>
          <p:cNvSpPr txBox="1"/>
          <p:nvPr/>
        </p:nvSpPr>
        <p:spPr>
          <a:xfrm>
            <a:off x="6516285" y="902283"/>
            <a:ext cx="5034784" cy="5410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1" i="0" u="none" strike="noStrike" cap="none" dirty="0">
                <a:solidFill>
                  <a:srgbClr val="F29B27"/>
                </a:solidFill>
                <a:latin typeface="Georgia"/>
                <a:ea typeface="Georgia"/>
                <a:cs typeface="Georgia"/>
                <a:sym typeface="Georgia"/>
              </a:rPr>
              <a:t>Customer Segmentation</a:t>
            </a:r>
            <a:br>
              <a:rPr lang="en-US" sz="2800" b="0" i="0" u="none" strike="noStrike" cap="none" dirty="0">
                <a:solidFill>
                  <a:srgbClr val="F29B27"/>
                </a:solidFill>
                <a:latin typeface="Arial"/>
                <a:ea typeface="Arial"/>
                <a:cs typeface="Arial"/>
                <a:sym typeface="Arial"/>
              </a:rPr>
            </a:br>
            <a:br>
              <a:rPr lang="en-US" sz="2400" b="0" i="0" u="none" strike="noStrike" cap="none" dirty="0">
                <a:solidFill>
                  <a:schemeClr val="lt1"/>
                </a:solidFill>
                <a:latin typeface="Arial"/>
                <a:ea typeface="Arial"/>
                <a:cs typeface="Arial"/>
                <a:sym typeface="Arial"/>
              </a:rPr>
            </a:br>
            <a:r>
              <a:rPr lang="en-US" sz="2400" b="0" i="0" u="none" strike="noStrike" cap="none" dirty="0">
                <a:solidFill>
                  <a:schemeClr val="lt1"/>
                </a:solidFill>
                <a:latin typeface="Constantia" pitchFamily="18" charset="0"/>
                <a:sym typeface="Arial"/>
              </a:rPr>
              <a:t>Discovering what each segment of customer finds most valuable to more accurately tailor marketing materials toward that segment (divided on the basis of age, gender, interests, etc.)</a:t>
            </a:r>
            <a:br>
              <a:rPr lang="en-US" sz="2400" b="0" i="0" u="none" strike="noStrike" cap="none" dirty="0">
                <a:solidFill>
                  <a:schemeClr val="lt1"/>
                </a:solidFill>
                <a:latin typeface="Arial"/>
                <a:ea typeface="Arial"/>
                <a:cs typeface="Arial"/>
                <a:sym typeface="Arial"/>
              </a:rPr>
            </a:br>
            <a:br>
              <a:rPr lang="en-US" sz="2400" b="0" i="0" u="none" strike="noStrike" cap="none" dirty="0">
                <a:solidFill>
                  <a:schemeClr val="lt1"/>
                </a:solidFill>
                <a:latin typeface="Arial"/>
                <a:ea typeface="Arial"/>
                <a:cs typeface="Arial"/>
                <a:sym typeface="Arial"/>
              </a:rPr>
            </a:br>
            <a:r>
              <a:rPr lang="en-US" sz="2800" b="1" i="0" u="none" strike="noStrike" cap="none" dirty="0">
                <a:solidFill>
                  <a:srgbClr val="F29B27"/>
                </a:solidFill>
                <a:latin typeface="Georgia"/>
                <a:ea typeface="Georgia"/>
                <a:cs typeface="Georgia"/>
                <a:sym typeface="Georgia"/>
              </a:rPr>
              <a:t>Customer Churn</a:t>
            </a:r>
            <a:br>
              <a:rPr lang="en-US" sz="2400" b="0" i="0" u="none" strike="noStrike" cap="none" dirty="0">
                <a:solidFill>
                  <a:schemeClr val="lt1"/>
                </a:solidFill>
                <a:latin typeface="Georgia"/>
                <a:ea typeface="Georgia"/>
                <a:cs typeface="Georgia"/>
                <a:sym typeface="Georgia"/>
              </a:rPr>
            </a:br>
            <a:br>
              <a:rPr lang="en-US" sz="2400" b="0" i="0" u="none" strike="noStrike" cap="none" dirty="0">
                <a:solidFill>
                  <a:schemeClr val="lt1"/>
                </a:solidFill>
                <a:latin typeface="Arial"/>
                <a:ea typeface="Arial"/>
                <a:cs typeface="Arial"/>
                <a:sym typeface="Arial"/>
              </a:rPr>
            </a:br>
            <a:r>
              <a:rPr lang="en-US" sz="2400" b="0" i="0" u="none" strike="noStrike" cap="none" dirty="0">
                <a:solidFill>
                  <a:schemeClr val="lt1"/>
                </a:solidFill>
                <a:latin typeface="Constantia" pitchFamily="18" charset="0"/>
                <a:sym typeface="Arial"/>
              </a:rPr>
              <a:t>Recovered long-term customers can be worth much more to a company than newly recruited clients who have a higher churn. These in turn cause a huge loss to them.</a:t>
            </a:r>
            <a:endParaRPr sz="2400" b="0" i="0" u="none" strike="noStrike" cap="none" dirty="0">
              <a:solidFill>
                <a:schemeClr val="lt1"/>
              </a:solidFill>
              <a:latin typeface="Constantia" pitchFamily="18" charset="0"/>
              <a:sym typeface="Arial"/>
            </a:endParaRPr>
          </a:p>
        </p:txBody>
      </p:sp>
      <p:sp>
        <p:nvSpPr>
          <p:cNvPr id="259" name="Google Shape;259;p33"/>
          <p:cNvSpPr txBox="1"/>
          <p:nvPr/>
        </p:nvSpPr>
        <p:spPr>
          <a:xfrm>
            <a:off x="6663546" y="150604"/>
            <a:ext cx="449723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sng" strike="noStrike" cap="none" dirty="0">
                <a:solidFill>
                  <a:schemeClr val="lt1"/>
                </a:solidFill>
                <a:latin typeface="Georgia"/>
                <a:ea typeface="Georgia"/>
                <a:cs typeface="Georgia"/>
                <a:sym typeface="Georgia"/>
              </a:rPr>
              <a:t>Problem Statement</a:t>
            </a:r>
            <a:endParaRPr sz="1400" b="0" i="0" u="sng"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sp>
        <p:nvSpPr>
          <p:cNvPr id="264" name="Google Shape;264;p34"/>
          <p:cNvSpPr/>
          <p:nvPr/>
        </p:nvSpPr>
        <p:spPr>
          <a:xfrm>
            <a:off x="9927831" y="50500"/>
            <a:ext cx="4226943" cy="1135810"/>
          </a:xfrm>
          <a:prstGeom prst="parallelogram">
            <a:avLst>
              <a:gd name="adj" fmla="val 2500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65" name="Google Shape;265;p34"/>
          <p:cNvGrpSpPr/>
          <p:nvPr/>
        </p:nvGrpSpPr>
        <p:grpSpPr>
          <a:xfrm>
            <a:off x="462952" y="1388616"/>
            <a:ext cx="9604074" cy="2287672"/>
            <a:chOff x="419820" y="1129824"/>
            <a:chExt cx="9604074" cy="2287672"/>
          </a:xfrm>
        </p:grpSpPr>
        <p:sp>
          <p:nvSpPr>
            <p:cNvPr id="266" name="Google Shape;266;p34"/>
            <p:cNvSpPr/>
            <p:nvPr/>
          </p:nvSpPr>
          <p:spPr>
            <a:xfrm rot="5400000">
              <a:off x="4078857" y="-2527540"/>
              <a:ext cx="2285999" cy="9604074"/>
            </a:xfrm>
            <a:prstGeom prst="round2SameRect">
              <a:avLst>
                <a:gd name="adj1" fmla="val 16667"/>
                <a:gd name="adj2" fmla="val 0"/>
              </a:avLst>
            </a:prstGeom>
            <a:noFill/>
            <a:ln w="57150" cap="flat" cmpd="sng">
              <a:solidFill>
                <a:srgbClr val="1CA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7" name="Google Shape;267;p34"/>
            <p:cNvSpPr/>
            <p:nvPr/>
          </p:nvSpPr>
          <p:spPr>
            <a:xfrm>
              <a:off x="430048" y="1129824"/>
              <a:ext cx="1797168" cy="2285997"/>
            </a:xfrm>
            <a:prstGeom prst="homePlate">
              <a:avLst>
                <a:gd name="adj" fmla="val 50000"/>
              </a:avLst>
            </a:prstGeom>
            <a:solidFill>
              <a:srgbClr val="1CA3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34"/>
            <p:cNvSpPr txBox="1"/>
            <p:nvPr/>
          </p:nvSpPr>
          <p:spPr>
            <a:xfrm>
              <a:off x="2797834" y="1375913"/>
              <a:ext cx="704203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1CA385"/>
                  </a:solidFill>
                  <a:latin typeface="Constantia" pitchFamily="18" charset="0"/>
                  <a:sym typeface="Arial"/>
                </a:rPr>
                <a:t>To divide a customer base into groups of individuals that are similar in specific ways relevant to marketing, such as age, gender, interests and spending habits.</a:t>
              </a:r>
              <a:endParaRPr sz="2800" b="0" i="0" u="none" strike="noStrike" cap="none" dirty="0">
                <a:solidFill>
                  <a:srgbClr val="1CA385"/>
                </a:solidFill>
                <a:latin typeface="Constantia" pitchFamily="18" charset="0"/>
                <a:sym typeface="Arial"/>
              </a:endParaRPr>
            </a:p>
          </p:txBody>
        </p:sp>
      </p:grpSp>
      <p:grpSp>
        <p:nvGrpSpPr>
          <p:cNvPr id="269" name="Google Shape;269;p34"/>
          <p:cNvGrpSpPr/>
          <p:nvPr/>
        </p:nvGrpSpPr>
        <p:grpSpPr>
          <a:xfrm>
            <a:off x="2317630" y="4179498"/>
            <a:ext cx="9417168" cy="2370586"/>
            <a:chOff x="2274498" y="3848819"/>
            <a:chExt cx="9417168" cy="2370586"/>
          </a:xfrm>
        </p:grpSpPr>
        <p:sp>
          <p:nvSpPr>
            <p:cNvPr id="270" name="Google Shape;270;p34"/>
            <p:cNvSpPr/>
            <p:nvPr/>
          </p:nvSpPr>
          <p:spPr>
            <a:xfrm rot="-5400000" flipH="1">
              <a:off x="5804139" y="319178"/>
              <a:ext cx="2357885" cy="9417168"/>
            </a:xfrm>
            <a:prstGeom prst="round2SameRect">
              <a:avLst>
                <a:gd name="adj1" fmla="val 16667"/>
                <a:gd name="adj2" fmla="val 0"/>
              </a:avLst>
            </a:prstGeom>
            <a:noFill/>
            <a:ln w="57150" cap="flat" cmpd="sng">
              <a:solidFill>
                <a:srgbClr val="BD38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 name="Google Shape;271;p34"/>
            <p:cNvSpPr/>
            <p:nvPr/>
          </p:nvSpPr>
          <p:spPr>
            <a:xfrm flipH="1">
              <a:off x="9890350" y="3861522"/>
              <a:ext cx="1797168" cy="2357883"/>
            </a:xfrm>
            <a:prstGeom prst="homePlate">
              <a:avLst>
                <a:gd name="adj" fmla="val 50000"/>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2" name="Google Shape;272;p34"/>
            <p:cNvSpPr txBox="1"/>
            <p:nvPr/>
          </p:nvSpPr>
          <p:spPr>
            <a:xfrm>
              <a:off x="2859725" y="3851352"/>
              <a:ext cx="7024913" cy="2246729"/>
            </a:xfrm>
            <a:prstGeom prst="rect">
              <a:avLst/>
            </a:prstGeom>
            <a:noFill/>
            <a:ln>
              <a:noFill/>
            </a:ln>
          </p:spPr>
          <p:txBody>
            <a:bodyPr spcFirstLastPara="1" wrap="square" lIns="91425" tIns="45700" rIns="91425" bIns="45700" anchor="t" anchorCtr="0">
              <a:spAutoFit/>
            </a:bodyPr>
            <a:lstStyle/>
            <a:p>
              <a:pPr lvl="0">
                <a:buSzPts val="2800"/>
              </a:pPr>
              <a:r>
                <a:rPr lang="en-IN" sz="2800" dirty="0">
                  <a:solidFill>
                    <a:srgbClr val="BD382F"/>
                  </a:solidFill>
                  <a:latin typeface="Constantia" pitchFamily="18" charset="0"/>
                </a:rPr>
                <a:t>Given a customer profile , predicting how likely they are to churn.</a:t>
              </a:r>
              <a:r>
                <a:rPr lang="en-US" sz="2800" b="0" i="0" u="none" strike="noStrike" cap="none" dirty="0">
                  <a:solidFill>
                    <a:srgbClr val="BD382F"/>
                  </a:solidFill>
                  <a:latin typeface="Constantia" pitchFamily="18" charset="0"/>
                  <a:sym typeface="Arial"/>
                </a:rPr>
                <a:t>To understand the precise customer behaviors and attributes which signal the risk and timing of customer churn.</a:t>
              </a:r>
              <a:endParaRPr sz="2800" b="0" i="0" u="none" strike="noStrike" cap="none" dirty="0">
                <a:solidFill>
                  <a:srgbClr val="BD382F"/>
                </a:solidFill>
                <a:latin typeface="Constantia" pitchFamily="18" charset="0"/>
                <a:sym typeface="Arial"/>
              </a:endParaRPr>
            </a:p>
          </p:txBody>
        </p:sp>
      </p:grpSp>
      <p:sp>
        <p:nvSpPr>
          <p:cNvPr id="273" name="Google Shape;273;p34"/>
          <p:cNvSpPr txBox="1"/>
          <p:nvPr/>
        </p:nvSpPr>
        <p:spPr>
          <a:xfrm>
            <a:off x="3574211" y="238664"/>
            <a:ext cx="477040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sng" strike="noStrike" cap="none" dirty="0">
                <a:solidFill>
                  <a:srgbClr val="002060"/>
                </a:solidFill>
                <a:latin typeface="Georgia"/>
                <a:ea typeface="Georgia"/>
                <a:cs typeface="Georgia"/>
                <a:sym typeface="Georgia"/>
              </a:rPr>
              <a:t>Aim Of the Project</a:t>
            </a:r>
            <a:endParaRPr sz="1400" b="0" i="0" u="sng" strike="noStrike" cap="none" dirty="0">
              <a:solidFill>
                <a:srgbClr val="002060"/>
              </a:solidFill>
              <a:latin typeface="Arial"/>
              <a:ea typeface="Arial"/>
              <a:cs typeface="Arial"/>
              <a:sym typeface="Arial"/>
            </a:endParaRPr>
          </a:p>
        </p:txBody>
      </p:sp>
      <p:pic>
        <p:nvPicPr>
          <p:cNvPr id="274" name="Google Shape;274;p34" descr="Users with solid fill"/>
          <p:cNvPicPr preferRelativeResize="0"/>
          <p:nvPr/>
        </p:nvPicPr>
        <p:blipFill rotWithShape="1">
          <a:blip r:embed="rId3">
            <a:alphaModFix/>
          </a:blip>
          <a:srcRect/>
          <a:stretch/>
        </p:blipFill>
        <p:spPr>
          <a:xfrm>
            <a:off x="721744" y="2080404"/>
            <a:ext cx="914400" cy="914400"/>
          </a:xfrm>
          <a:prstGeom prst="rect">
            <a:avLst/>
          </a:prstGeom>
          <a:noFill/>
          <a:ln>
            <a:noFill/>
          </a:ln>
        </p:spPr>
      </p:pic>
      <p:pic>
        <p:nvPicPr>
          <p:cNvPr id="275" name="Google Shape;275;p34" descr="Target Audience with solid fill"/>
          <p:cNvPicPr preferRelativeResize="0"/>
          <p:nvPr/>
        </p:nvPicPr>
        <p:blipFill rotWithShape="1">
          <a:blip r:embed="rId4">
            <a:alphaModFix/>
          </a:blip>
          <a:srcRect/>
          <a:stretch/>
        </p:blipFill>
        <p:spPr>
          <a:xfrm>
            <a:off x="10598989" y="4912743"/>
            <a:ext cx="914400" cy="914400"/>
          </a:xfrm>
          <a:prstGeom prst="rect">
            <a:avLst/>
          </a:prstGeom>
          <a:noFill/>
          <a:ln>
            <a:noFill/>
          </a:ln>
        </p:spPr>
      </p:pic>
      <p:sp>
        <p:nvSpPr>
          <p:cNvPr id="276" name="Google Shape;276;p34"/>
          <p:cNvSpPr/>
          <p:nvPr/>
        </p:nvSpPr>
        <p:spPr>
          <a:xfrm>
            <a:off x="8692278" y="-6111"/>
            <a:ext cx="3953772" cy="891396"/>
          </a:xfrm>
          <a:prstGeom prst="parallelogram">
            <a:avLst>
              <a:gd name="adj" fmla="val 25000"/>
            </a:avLst>
          </a:prstGeom>
          <a:solidFill>
            <a:srgbClr val="9CBB5D"/>
          </a:solidFill>
          <a:ln>
            <a:noFill/>
          </a:ln>
        </p:spPr>
        <p:txBody>
          <a:bodyPr spcFirstLastPara="1" wrap="square" lIns="91425" tIns="45700" rIns="91425" bIns="45700" anchor="ctr" anchorCtr="0">
            <a:noAutofit/>
          </a:bodyPr>
          <a:lstStyle/>
          <a:p>
            <a:pPr marL="285750" marR="0" lvl="0" indent="-19685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7" name="Google Shape;277;p34"/>
          <p:cNvSpPr/>
          <p:nvPr/>
        </p:nvSpPr>
        <p:spPr>
          <a:xfrm>
            <a:off x="-719" y="5081677"/>
            <a:ext cx="2645433" cy="1768414"/>
          </a:xfrm>
          <a:prstGeom prst="rtTriangle">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5"/>
          <p:cNvGrpSpPr/>
          <p:nvPr/>
        </p:nvGrpSpPr>
        <p:grpSpPr>
          <a:xfrm>
            <a:off x="98054" y="1241056"/>
            <a:ext cx="5524279" cy="5524279"/>
            <a:chOff x="688425" y="1187"/>
            <a:chExt cx="5524279" cy="5524279"/>
          </a:xfrm>
        </p:grpSpPr>
        <p:sp>
          <p:nvSpPr>
            <p:cNvPr id="283" name="Google Shape;283;p35"/>
            <p:cNvSpPr/>
            <p:nvPr/>
          </p:nvSpPr>
          <p:spPr>
            <a:xfrm>
              <a:off x="2566021" y="1187"/>
              <a:ext cx="1769088" cy="1769088"/>
            </a:xfrm>
            <a:prstGeom prst="ellipse">
              <a:avLst/>
            </a:prstGeom>
            <a:solidFill>
              <a:srgbClr val="1CA38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txBox="1"/>
            <p:nvPr/>
          </p:nvSpPr>
          <p:spPr>
            <a:xfrm>
              <a:off x="2825098" y="260264"/>
              <a:ext cx="1250934" cy="125093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dirty="0">
                  <a:solidFill>
                    <a:schemeClr val="lt1"/>
                  </a:solidFill>
                  <a:latin typeface="Constantia" pitchFamily="18" charset="0"/>
                  <a:sym typeface="Arial"/>
                </a:rPr>
                <a:t>Kmeans</a:t>
              </a:r>
              <a:endParaRPr dirty="0">
                <a:latin typeface="Constantia" pitchFamily="18" charset="0"/>
              </a:endParaRPr>
            </a:p>
          </p:txBody>
        </p:sp>
        <p:sp>
          <p:nvSpPr>
            <p:cNvPr id="285" name="Google Shape;285;p35"/>
            <p:cNvSpPr/>
            <p:nvPr/>
          </p:nvSpPr>
          <p:spPr>
            <a:xfrm rot="2700000">
              <a:off x="4145111" y="1516596"/>
              <a:ext cx="469702" cy="597067"/>
            </a:xfrm>
            <a:prstGeom prst="rightArrow">
              <a:avLst>
                <a:gd name="adj1" fmla="val 60000"/>
                <a:gd name="adj2" fmla="val 50000"/>
              </a:avLst>
            </a:prstGeom>
            <a:solidFill>
              <a:srgbClr val="1CA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txBox="1"/>
            <p:nvPr/>
          </p:nvSpPr>
          <p:spPr>
            <a:xfrm rot="2700000">
              <a:off x="4165747" y="1586189"/>
              <a:ext cx="328791" cy="3582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87" name="Google Shape;287;p35"/>
            <p:cNvSpPr/>
            <p:nvPr/>
          </p:nvSpPr>
          <p:spPr>
            <a:xfrm>
              <a:off x="4443616" y="1878783"/>
              <a:ext cx="1769088" cy="1769088"/>
            </a:xfrm>
            <a:prstGeom prst="ellipse">
              <a:avLst/>
            </a:prstGeom>
            <a:solidFill>
              <a:srgbClr val="F29B2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txBox="1"/>
            <p:nvPr/>
          </p:nvSpPr>
          <p:spPr>
            <a:xfrm>
              <a:off x="4702693" y="2137860"/>
              <a:ext cx="1250934" cy="125093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dirty="0">
                  <a:solidFill>
                    <a:schemeClr val="lt1"/>
                  </a:solidFill>
                  <a:latin typeface="Constantia" pitchFamily="18" charset="0"/>
                  <a:sym typeface="Arial"/>
                </a:rPr>
                <a:t>Classification</a:t>
              </a:r>
              <a:endParaRPr dirty="0">
                <a:latin typeface="Constantia" pitchFamily="18" charset="0"/>
              </a:endParaRPr>
            </a:p>
          </p:txBody>
        </p:sp>
        <p:sp>
          <p:nvSpPr>
            <p:cNvPr id="289" name="Google Shape;289;p35"/>
            <p:cNvSpPr/>
            <p:nvPr/>
          </p:nvSpPr>
          <p:spPr>
            <a:xfrm rot="8100000">
              <a:off x="4163911" y="3394191"/>
              <a:ext cx="469702" cy="597067"/>
            </a:xfrm>
            <a:prstGeom prst="rightArrow">
              <a:avLst>
                <a:gd name="adj1" fmla="val 60000"/>
                <a:gd name="adj2" fmla="val 50000"/>
              </a:avLst>
            </a:prstGeom>
            <a:solidFill>
              <a:srgbClr val="F29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txBox="1"/>
            <p:nvPr/>
          </p:nvSpPr>
          <p:spPr>
            <a:xfrm rot="-2700000">
              <a:off x="4284186" y="3463784"/>
              <a:ext cx="328791" cy="3582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1" name="Google Shape;291;p35"/>
            <p:cNvSpPr/>
            <p:nvPr/>
          </p:nvSpPr>
          <p:spPr>
            <a:xfrm>
              <a:off x="2566021" y="3756378"/>
              <a:ext cx="1769088" cy="1769088"/>
            </a:xfrm>
            <a:prstGeom prst="ellipse">
              <a:avLst/>
            </a:prstGeom>
            <a:solidFill>
              <a:srgbClr val="9CBB5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txBox="1"/>
            <p:nvPr/>
          </p:nvSpPr>
          <p:spPr>
            <a:xfrm>
              <a:off x="2825098" y="4015455"/>
              <a:ext cx="1250934" cy="125093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dirty="0">
                  <a:solidFill>
                    <a:schemeClr val="lt1"/>
                  </a:solidFill>
                  <a:latin typeface="Constantia" pitchFamily="18" charset="0"/>
                  <a:sym typeface="Arial"/>
                </a:rPr>
                <a:t>Clustering</a:t>
              </a:r>
              <a:endParaRPr dirty="0">
                <a:latin typeface="Constantia" pitchFamily="18" charset="0"/>
              </a:endParaRPr>
            </a:p>
          </p:txBody>
        </p:sp>
        <p:sp>
          <p:nvSpPr>
            <p:cNvPr id="293" name="Google Shape;293;p35"/>
            <p:cNvSpPr/>
            <p:nvPr/>
          </p:nvSpPr>
          <p:spPr>
            <a:xfrm rot="-8100000">
              <a:off x="2286316" y="3412991"/>
              <a:ext cx="469702" cy="597067"/>
            </a:xfrm>
            <a:prstGeom prst="rightArrow">
              <a:avLst>
                <a:gd name="adj1" fmla="val 60000"/>
                <a:gd name="adj2"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txBox="1"/>
            <p:nvPr/>
          </p:nvSpPr>
          <p:spPr>
            <a:xfrm rot="2700000">
              <a:off x="2406591" y="3582224"/>
              <a:ext cx="328791" cy="3582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5" name="Google Shape;295;p35"/>
            <p:cNvSpPr/>
            <p:nvPr/>
          </p:nvSpPr>
          <p:spPr>
            <a:xfrm>
              <a:off x="688425" y="1878783"/>
              <a:ext cx="1769088" cy="1769088"/>
            </a:xfrm>
            <a:prstGeom prst="ellipse">
              <a:avLst/>
            </a:prstGeom>
            <a:solidFill>
              <a:srgbClr val="BD382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onstantia" pitchFamily="18" charset="0"/>
              </a:endParaRPr>
            </a:p>
          </p:txBody>
        </p:sp>
        <p:sp>
          <p:nvSpPr>
            <p:cNvPr id="296" name="Google Shape;296;p35"/>
            <p:cNvSpPr txBox="1"/>
            <p:nvPr/>
          </p:nvSpPr>
          <p:spPr>
            <a:xfrm>
              <a:off x="947502" y="2137860"/>
              <a:ext cx="1250934" cy="125093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dirty="0">
                  <a:solidFill>
                    <a:schemeClr val="lt1"/>
                  </a:solidFill>
                  <a:latin typeface="Constantia" pitchFamily="18" charset="0"/>
                  <a:sym typeface="Arial"/>
                </a:rPr>
                <a:t>Machine Learning Algorithms</a:t>
              </a:r>
              <a:endParaRPr dirty="0">
                <a:latin typeface="Constantia" pitchFamily="18" charset="0"/>
              </a:endParaRPr>
            </a:p>
          </p:txBody>
        </p:sp>
        <p:sp>
          <p:nvSpPr>
            <p:cNvPr id="297" name="Google Shape;297;p35"/>
            <p:cNvSpPr/>
            <p:nvPr/>
          </p:nvSpPr>
          <p:spPr>
            <a:xfrm rot="-2700000">
              <a:off x="2267516" y="1535396"/>
              <a:ext cx="469702" cy="597067"/>
            </a:xfrm>
            <a:prstGeom prst="rightArrow">
              <a:avLst>
                <a:gd name="adj1" fmla="val 60000"/>
                <a:gd name="adj2" fmla="val 50000"/>
              </a:avLst>
            </a:prstGeom>
            <a:solidFill>
              <a:srgbClr val="BD3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txBox="1"/>
            <p:nvPr/>
          </p:nvSpPr>
          <p:spPr>
            <a:xfrm rot="-2700000">
              <a:off x="2288152" y="1704629"/>
              <a:ext cx="328791" cy="3582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grpSp>
      <p:sp>
        <p:nvSpPr>
          <p:cNvPr id="299" name="Google Shape;299;p35"/>
          <p:cNvSpPr/>
          <p:nvPr/>
        </p:nvSpPr>
        <p:spPr>
          <a:xfrm>
            <a:off x="10914393" y="-5212"/>
            <a:ext cx="1279583" cy="6915508"/>
          </a:xfrm>
          <a:prstGeom prst="rect">
            <a:avLst/>
          </a:prstGeom>
          <a:solidFill>
            <a:srgbClr val="1F2D3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0" name="Google Shape;300;p35" descr="Diagram&#10;&#10;Description automatically generated"/>
          <p:cNvPicPr preferRelativeResize="0"/>
          <p:nvPr/>
        </p:nvPicPr>
        <p:blipFill rotWithShape="1">
          <a:blip r:embed="rId3">
            <a:alphaModFix/>
          </a:blip>
          <a:srcRect/>
          <a:stretch/>
        </p:blipFill>
        <p:spPr>
          <a:xfrm>
            <a:off x="6003987" y="1516811"/>
            <a:ext cx="6193764" cy="3837425"/>
          </a:xfrm>
          <a:prstGeom prst="rect">
            <a:avLst/>
          </a:prstGeom>
          <a:noFill/>
          <a:ln>
            <a:noFill/>
          </a:ln>
        </p:spPr>
      </p:pic>
      <p:sp>
        <p:nvSpPr>
          <p:cNvPr id="301" name="Google Shape;301;p35"/>
          <p:cNvSpPr/>
          <p:nvPr/>
        </p:nvSpPr>
        <p:spPr>
          <a:xfrm>
            <a:off x="-3070" y="279762"/>
            <a:ext cx="1279584" cy="963282"/>
          </a:xfrm>
          <a:prstGeom prst="homePlate">
            <a:avLst>
              <a:gd name="adj" fmla="val 50000"/>
            </a:avLst>
          </a:prstGeom>
          <a:solidFill>
            <a:srgbClr val="1F2D3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 name="Google Shape;302;p35"/>
          <p:cNvSpPr txBox="1"/>
          <p:nvPr/>
        </p:nvSpPr>
        <p:spPr>
          <a:xfrm>
            <a:off x="3225561" y="134428"/>
            <a:ext cx="5201728" cy="67710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3800" b="1" i="0" u="sng" strike="noStrike" cap="none" dirty="0">
                <a:solidFill>
                  <a:srgbClr val="002060"/>
                </a:solidFill>
                <a:latin typeface="Georgia"/>
                <a:ea typeface="Georgia"/>
                <a:cs typeface="Georgia"/>
                <a:sym typeface="Georgia"/>
              </a:rPr>
              <a:t>Technologies Used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36"/>
          <p:cNvGrpSpPr/>
          <p:nvPr/>
        </p:nvGrpSpPr>
        <p:grpSpPr>
          <a:xfrm>
            <a:off x="327433" y="179"/>
            <a:ext cx="10195796" cy="6858077"/>
            <a:chOff x="4549775" y="1466850"/>
            <a:chExt cx="3092446" cy="3922712"/>
          </a:xfrm>
        </p:grpSpPr>
        <p:sp>
          <p:nvSpPr>
            <p:cNvPr id="308" name="Google Shape;308;p36"/>
            <p:cNvSpPr/>
            <p:nvPr/>
          </p:nvSpPr>
          <p:spPr>
            <a:xfrm>
              <a:off x="4549775" y="1466850"/>
              <a:ext cx="3092446" cy="3922712"/>
            </a:xfrm>
            <a:custGeom>
              <a:avLst/>
              <a:gdLst/>
              <a:ahLst/>
              <a:cxnLst/>
              <a:rect l="l" t="t" r="r" b="b"/>
              <a:pathLst>
                <a:path w="4410" h="2798" extrusionOk="0">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09" name="Google Shape;309;p36"/>
            <p:cNvSpPr/>
            <p:nvPr/>
          </p:nvSpPr>
          <p:spPr>
            <a:xfrm>
              <a:off x="4549775" y="1466850"/>
              <a:ext cx="3081335" cy="3763961"/>
            </a:xfrm>
            <a:custGeom>
              <a:avLst/>
              <a:gdLst/>
              <a:ahLst/>
              <a:cxnLst/>
              <a:rect l="l" t="t" r="r" b="b"/>
              <a:pathLst>
                <a:path w="4395" h="2685" extrusionOk="0">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1F2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sp>
        <p:nvSpPr>
          <p:cNvPr id="310" name="Google Shape;310;p36"/>
          <p:cNvSpPr txBox="1"/>
          <p:nvPr/>
        </p:nvSpPr>
        <p:spPr>
          <a:xfrm>
            <a:off x="130461" y="35513"/>
            <a:ext cx="67188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0"/>
              <a:buFont typeface="Arial"/>
              <a:buNone/>
            </a:pPr>
            <a:r>
              <a:rPr lang="en-US" sz="5000" b="1" i="0" u="sng" strike="noStrike" cap="none" dirty="0">
                <a:solidFill>
                  <a:srgbClr val="002060"/>
                </a:solidFill>
                <a:latin typeface="Georgia"/>
                <a:ea typeface="Georgia"/>
                <a:cs typeface="Georgia"/>
                <a:sym typeface="Georgia"/>
              </a:rPr>
              <a:t>Steps</a:t>
            </a:r>
            <a:endParaRPr sz="5000" b="1" i="0" u="sng" strike="noStrike" cap="none" dirty="0">
              <a:solidFill>
                <a:srgbClr val="002060"/>
              </a:solidFill>
              <a:latin typeface="Georgia"/>
              <a:ea typeface="Georgia"/>
              <a:cs typeface="Georgia"/>
              <a:sym typeface="Georgia"/>
            </a:endParaRPr>
          </a:p>
        </p:txBody>
      </p:sp>
      <p:grpSp>
        <p:nvGrpSpPr>
          <p:cNvPr id="311" name="Google Shape;311;p36"/>
          <p:cNvGrpSpPr/>
          <p:nvPr/>
        </p:nvGrpSpPr>
        <p:grpSpPr>
          <a:xfrm>
            <a:off x="2026340" y="4188291"/>
            <a:ext cx="1198864" cy="1804484"/>
            <a:chOff x="7478257" y="2193205"/>
            <a:chExt cx="453000" cy="700308"/>
          </a:xfrm>
        </p:grpSpPr>
        <p:sp>
          <p:nvSpPr>
            <p:cNvPr id="312" name="Google Shape;312;p36"/>
            <p:cNvSpPr/>
            <p:nvPr/>
          </p:nvSpPr>
          <p:spPr>
            <a:xfrm>
              <a:off x="7478257" y="2786413"/>
              <a:ext cx="453000" cy="107100"/>
            </a:xfrm>
            <a:prstGeom prst="ellipse">
              <a:avLst/>
            </a:prstGeom>
            <a:solidFill>
              <a:srgbClr val="00000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13" name="Google Shape;313;p36"/>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1CA38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grpSp>
        <p:nvGrpSpPr>
          <p:cNvPr id="314" name="Google Shape;314;p36"/>
          <p:cNvGrpSpPr/>
          <p:nvPr/>
        </p:nvGrpSpPr>
        <p:grpSpPr>
          <a:xfrm>
            <a:off x="124" y="67956"/>
            <a:ext cx="11133079" cy="6701720"/>
            <a:chOff x="2943225" y="38100"/>
            <a:chExt cx="6305550" cy="6818313"/>
          </a:xfrm>
        </p:grpSpPr>
        <p:sp>
          <p:nvSpPr>
            <p:cNvPr id="315" name="Google Shape;315;p36"/>
            <p:cNvSpPr/>
            <p:nvPr/>
          </p:nvSpPr>
          <p:spPr>
            <a:xfrm>
              <a:off x="2943225" y="6856413"/>
              <a:ext cx="6305550" cy="0"/>
            </a:xfrm>
            <a:custGeom>
              <a:avLst/>
              <a:gdLst/>
              <a:ahLst/>
              <a:cxnLst/>
              <a:rect l="l" t="t" r="r" b="b"/>
              <a:pathLst>
                <a:path w="15350" h="120000" extrusionOk="0">
                  <a:moveTo>
                    <a:pt x="0" y="0"/>
                  </a:moveTo>
                  <a:cubicBezTo>
                    <a:pt x="5120" y="0"/>
                    <a:pt x="10235" y="0"/>
                    <a:pt x="15350"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16" name="Google Shape;316;p36"/>
            <p:cNvSpPr/>
            <p:nvPr/>
          </p:nvSpPr>
          <p:spPr>
            <a:xfrm>
              <a:off x="6410325" y="5073650"/>
              <a:ext cx="330200" cy="195263"/>
            </a:xfrm>
            <a:custGeom>
              <a:avLst/>
              <a:gdLst/>
              <a:ahLst/>
              <a:cxnLst/>
              <a:rect l="l" t="t" r="r" b="b"/>
              <a:pathLst>
                <a:path w="803" h="238" extrusionOk="0">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17" name="Google Shape;317;p36"/>
            <p:cNvSpPr/>
            <p:nvPr/>
          </p:nvSpPr>
          <p:spPr>
            <a:xfrm>
              <a:off x="5848350" y="5321300"/>
              <a:ext cx="330201" cy="184150"/>
            </a:xfrm>
            <a:custGeom>
              <a:avLst/>
              <a:gdLst/>
              <a:ahLst/>
              <a:cxnLst/>
              <a:rect l="l" t="t" r="r" b="b"/>
              <a:pathLst>
                <a:path w="804" h="224" extrusionOk="0">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18" name="Google Shape;318;p36"/>
            <p:cNvSpPr/>
            <p:nvPr/>
          </p:nvSpPr>
          <p:spPr>
            <a:xfrm>
              <a:off x="5286375" y="5554663"/>
              <a:ext cx="331788" cy="204788"/>
            </a:xfrm>
            <a:custGeom>
              <a:avLst/>
              <a:gdLst/>
              <a:ahLst/>
              <a:cxnLst/>
              <a:rect l="l" t="t" r="r" b="b"/>
              <a:pathLst>
                <a:path w="807" h="250" extrusionOk="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19" name="Google Shape;319;p36"/>
            <p:cNvSpPr/>
            <p:nvPr/>
          </p:nvSpPr>
          <p:spPr>
            <a:xfrm>
              <a:off x="6969125" y="4754563"/>
              <a:ext cx="323851" cy="255588"/>
            </a:xfrm>
            <a:custGeom>
              <a:avLst/>
              <a:gdLst/>
              <a:ahLst/>
              <a:cxnLst/>
              <a:rect l="l" t="t" r="r" b="b"/>
              <a:pathLst>
                <a:path w="790" h="311" extrusionOk="0">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0" name="Google Shape;320;p36"/>
            <p:cNvSpPr/>
            <p:nvPr/>
          </p:nvSpPr>
          <p:spPr>
            <a:xfrm>
              <a:off x="4735513" y="5840413"/>
              <a:ext cx="323850" cy="257175"/>
            </a:xfrm>
            <a:custGeom>
              <a:avLst/>
              <a:gdLst/>
              <a:ahLst/>
              <a:cxnLst/>
              <a:rect l="l" t="t" r="r" b="b"/>
              <a:pathLst>
                <a:path w="787" h="314" extrusionOk="0">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1" name="Google Shape;321;p36"/>
            <p:cNvSpPr/>
            <p:nvPr/>
          </p:nvSpPr>
          <p:spPr>
            <a:xfrm>
              <a:off x="6248400" y="2874963"/>
              <a:ext cx="130175" cy="155575"/>
            </a:xfrm>
            <a:custGeom>
              <a:avLst/>
              <a:gdLst/>
              <a:ahLst/>
              <a:cxnLst/>
              <a:rect l="l" t="t" r="r" b="b"/>
              <a:pathLst>
                <a:path w="316" h="190" extrusionOk="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2" name="Google Shape;322;p36"/>
            <p:cNvSpPr/>
            <p:nvPr/>
          </p:nvSpPr>
          <p:spPr>
            <a:xfrm>
              <a:off x="7210425" y="3732213"/>
              <a:ext cx="128588" cy="165100"/>
            </a:xfrm>
            <a:custGeom>
              <a:avLst/>
              <a:gdLst/>
              <a:ahLst/>
              <a:cxnLst/>
              <a:rect l="l" t="t" r="r" b="b"/>
              <a:pathLst>
                <a:path w="312" h="202" extrusionOk="0">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3" name="Google Shape;323;p36"/>
            <p:cNvSpPr/>
            <p:nvPr/>
          </p:nvSpPr>
          <p:spPr>
            <a:xfrm>
              <a:off x="6731000" y="3297238"/>
              <a:ext cx="133350" cy="142875"/>
            </a:xfrm>
            <a:custGeom>
              <a:avLst/>
              <a:gdLst/>
              <a:ahLst/>
              <a:cxnLst/>
              <a:rect l="l" t="t" r="r" b="b"/>
              <a:pathLst>
                <a:path w="322" h="174" extrusionOk="0">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4" name="Google Shape;324;p36"/>
            <p:cNvSpPr/>
            <p:nvPr/>
          </p:nvSpPr>
          <p:spPr>
            <a:xfrm>
              <a:off x="6488113" y="3095625"/>
              <a:ext cx="133350" cy="142875"/>
            </a:xfrm>
            <a:custGeom>
              <a:avLst/>
              <a:gdLst/>
              <a:ahLst/>
              <a:cxnLst/>
              <a:rect l="l" t="t" r="r" b="b"/>
              <a:pathLst>
                <a:path w="323" h="174" extrusionOk="0">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5" name="Google Shape;325;p36"/>
            <p:cNvSpPr/>
            <p:nvPr/>
          </p:nvSpPr>
          <p:spPr>
            <a:xfrm>
              <a:off x="7419975" y="4445000"/>
              <a:ext cx="120650" cy="185738"/>
            </a:xfrm>
            <a:custGeom>
              <a:avLst/>
              <a:gdLst/>
              <a:ahLst/>
              <a:cxnLst/>
              <a:rect l="l" t="t" r="r" b="b"/>
              <a:pathLst>
                <a:path w="291" h="226" extrusionOk="0">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6" name="Google Shape;326;p36"/>
            <p:cNvSpPr/>
            <p:nvPr/>
          </p:nvSpPr>
          <p:spPr>
            <a:xfrm>
              <a:off x="6973888" y="3505200"/>
              <a:ext cx="131763" cy="149225"/>
            </a:xfrm>
            <a:custGeom>
              <a:avLst/>
              <a:gdLst/>
              <a:ahLst/>
              <a:cxnLst/>
              <a:rect l="l" t="t" r="r" b="b"/>
              <a:pathLst>
                <a:path w="320" h="181" extrusionOk="0">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7" name="Google Shape;327;p36"/>
            <p:cNvSpPr/>
            <p:nvPr/>
          </p:nvSpPr>
          <p:spPr>
            <a:xfrm>
              <a:off x="7432675" y="4010025"/>
              <a:ext cx="107950" cy="217488"/>
            </a:xfrm>
            <a:custGeom>
              <a:avLst/>
              <a:gdLst/>
              <a:ahLst/>
              <a:cxnLst/>
              <a:rect l="l" t="t" r="r" b="b"/>
              <a:pathLst>
                <a:path w="262" h="266" extrusionOk="0">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8" name="Google Shape;328;p36"/>
            <p:cNvSpPr/>
            <p:nvPr/>
          </p:nvSpPr>
          <p:spPr>
            <a:xfrm>
              <a:off x="7256463" y="1908175"/>
              <a:ext cx="103188" cy="61913"/>
            </a:xfrm>
            <a:custGeom>
              <a:avLst/>
              <a:gdLst/>
              <a:ahLst/>
              <a:cxnLst/>
              <a:rect l="l" t="t" r="r" b="b"/>
              <a:pathLst>
                <a:path w="251" h="76" extrusionOk="0">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29" name="Google Shape;329;p36"/>
            <p:cNvSpPr/>
            <p:nvPr/>
          </p:nvSpPr>
          <p:spPr>
            <a:xfrm>
              <a:off x="7451725" y="1847850"/>
              <a:ext cx="103188" cy="57150"/>
            </a:xfrm>
            <a:custGeom>
              <a:avLst/>
              <a:gdLst/>
              <a:ahLst/>
              <a:cxnLst/>
              <a:rect l="l" t="t" r="r" b="b"/>
              <a:pathLst>
                <a:path w="252" h="71" extrusionOk="0">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0" name="Google Shape;330;p36"/>
            <p:cNvSpPr/>
            <p:nvPr/>
          </p:nvSpPr>
          <p:spPr>
            <a:xfrm>
              <a:off x="6484938" y="2205038"/>
              <a:ext cx="100013" cy="77788"/>
            </a:xfrm>
            <a:custGeom>
              <a:avLst/>
              <a:gdLst/>
              <a:ahLst/>
              <a:cxnLst/>
              <a:rect l="l" t="t" r="r" b="b"/>
              <a:pathLst>
                <a:path w="242" h="95" extrusionOk="0">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1" name="Google Shape;331;p36"/>
            <p:cNvSpPr/>
            <p:nvPr/>
          </p:nvSpPr>
          <p:spPr>
            <a:xfrm>
              <a:off x="7645400" y="1778000"/>
              <a:ext cx="103188" cy="61913"/>
            </a:xfrm>
            <a:custGeom>
              <a:avLst/>
              <a:gdLst/>
              <a:ahLst/>
              <a:cxnLst/>
              <a:rect l="l" t="t" r="r" b="b"/>
              <a:pathLst>
                <a:path w="248" h="77" extrusionOk="0">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2" name="Google Shape;332;p36"/>
            <p:cNvSpPr/>
            <p:nvPr/>
          </p:nvSpPr>
          <p:spPr>
            <a:xfrm>
              <a:off x="7061200" y="1970088"/>
              <a:ext cx="104775" cy="61913"/>
            </a:xfrm>
            <a:custGeom>
              <a:avLst/>
              <a:gdLst/>
              <a:ahLst/>
              <a:cxnLst/>
              <a:rect l="l" t="t" r="r" b="b"/>
              <a:pathLst>
                <a:path w="253" h="75" extrusionOk="0">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3" name="Google Shape;333;p36"/>
            <p:cNvSpPr/>
            <p:nvPr/>
          </p:nvSpPr>
          <p:spPr>
            <a:xfrm>
              <a:off x="6165850" y="2497138"/>
              <a:ext cx="57150" cy="184150"/>
            </a:xfrm>
            <a:custGeom>
              <a:avLst/>
              <a:gdLst/>
              <a:ahLst/>
              <a:cxnLst/>
              <a:rect l="l" t="t" r="r" b="b"/>
              <a:pathLst>
                <a:path w="139" h="223" extrusionOk="0">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4" name="Google Shape;334;p36"/>
            <p:cNvSpPr/>
            <p:nvPr/>
          </p:nvSpPr>
          <p:spPr>
            <a:xfrm>
              <a:off x="6677025" y="2116138"/>
              <a:ext cx="100013" cy="66675"/>
            </a:xfrm>
            <a:custGeom>
              <a:avLst/>
              <a:gdLst/>
              <a:ahLst/>
              <a:cxnLst/>
              <a:rect l="l" t="t" r="r" b="b"/>
              <a:pathLst>
                <a:path w="246" h="82" extrusionOk="0">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5" name="Google Shape;335;p36"/>
            <p:cNvSpPr/>
            <p:nvPr/>
          </p:nvSpPr>
          <p:spPr>
            <a:xfrm>
              <a:off x="6867525" y="2039938"/>
              <a:ext cx="103188" cy="61913"/>
            </a:xfrm>
            <a:custGeom>
              <a:avLst/>
              <a:gdLst/>
              <a:ahLst/>
              <a:cxnLst/>
              <a:rect l="l" t="t" r="r" b="b"/>
              <a:pathLst>
                <a:path w="252" h="76" extrusionOk="0">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6" name="Google Shape;336;p36"/>
            <p:cNvSpPr/>
            <p:nvPr/>
          </p:nvSpPr>
          <p:spPr>
            <a:xfrm>
              <a:off x="6296025" y="2322513"/>
              <a:ext cx="101600" cy="98425"/>
            </a:xfrm>
            <a:custGeom>
              <a:avLst/>
              <a:gdLst/>
              <a:ahLst/>
              <a:cxnLst/>
              <a:rect l="l" t="t" r="r" b="b"/>
              <a:pathLst>
                <a:path w="245" h="120" extrusionOk="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7" name="Google Shape;337;p36"/>
            <p:cNvSpPr/>
            <p:nvPr/>
          </p:nvSpPr>
          <p:spPr>
            <a:xfrm>
              <a:off x="7839075" y="1689100"/>
              <a:ext cx="103188" cy="73025"/>
            </a:xfrm>
            <a:custGeom>
              <a:avLst/>
              <a:gdLst/>
              <a:ahLst/>
              <a:cxnLst/>
              <a:rect l="l" t="t" r="r" b="b"/>
              <a:pathLst>
                <a:path w="251" h="88" extrusionOk="0">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8" name="Google Shape;338;p36"/>
            <p:cNvSpPr/>
            <p:nvPr/>
          </p:nvSpPr>
          <p:spPr>
            <a:xfrm>
              <a:off x="8029575" y="1565275"/>
              <a:ext cx="100013" cy="92075"/>
            </a:xfrm>
            <a:custGeom>
              <a:avLst/>
              <a:gdLst/>
              <a:ahLst/>
              <a:cxnLst/>
              <a:rect l="l" t="t" r="r" b="b"/>
              <a:pathLst>
                <a:path w="244" h="111" extrusionOk="0">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39" name="Google Shape;339;p36"/>
            <p:cNvSpPr/>
            <p:nvPr/>
          </p:nvSpPr>
          <p:spPr>
            <a:xfrm>
              <a:off x="7735888" y="1001713"/>
              <a:ext cx="71438" cy="44450"/>
            </a:xfrm>
            <a:custGeom>
              <a:avLst/>
              <a:gdLst/>
              <a:ahLst/>
              <a:cxnLst/>
              <a:rect l="l" t="t" r="r" b="b"/>
              <a:pathLst>
                <a:path w="172" h="54" extrusionOk="0">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0" name="Google Shape;340;p36"/>
            <p:cNvSpPr/>
            <p:nvPr/>
          </p:nvSpPr>
          <p:spPr>
            <a:xfrm>
              <a:off x="7480300" y="890588"/>
              <a:ext cx="71438" cy="44450"/>
            </a:xfrm>
            <a:custGeom>
              <a:avLst/>
              <a:gdLst/>
              <a:ahLst/>
              <a:cxnLst/>
              <a:rect l="l" t="t" r="r" b="b"/>
              <a:pathLst>
                <a:path w="171" h="54" extrusionOk="0">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1" name="Google Shape;341;p36"/>
            <p:cNvSpPr/>
            <p:nvPr/>
          </p:nvSpPr>
          <p:spPr>
            <a:xfrm>
              <a:off x="7610475" y="942975"/>
              <a:ext cx="68263" cy="46038"/>
            </a:xfrm>
            <a:custGeom>
              <a:avLst/>
              <a:gdLst/>
              <a:ahLst/>
              <a:cxnLst/>
              <a:rect l="l" t="t" r="r" b="b"/>
              <a:pathLst>
                <a:path w="167" h="56" extrusionOk="0">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2" name="Google Shape;342;p36"/>
            <p:cNvSpPr/>
            <p:nvPr/>
          </p:nvSpPr>
          <p:spPr>
            <a:xfrm>
              <a:off x="7351713" y="835025"/>
              <a:ext cx="71438" cy="46038"/>
            </a:xfrm>
            <a:custGeom>
              <a:avLst/>
              <a:gdLst/>
              <a:ahLst/>
              <a:cxnLst/>
              <a:rect l="l" t="t" r="r" b="b"/>
              <a:pathLst>
                <a:path w="175" h="57" extrusionOk="0">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3" name="Google Shape;343;p36"/>
            <p:cNvSpPr/>
            <p:nvPr/>
          </p:nvSpPr>
          <p:spPr>
            <a:xfrm>
              <a:off x="7226300" y="760413"/>
              <a:ext cx="65088" cy="60325"/>
            </a:xfrm>
            <a:custGeom>
              <a:avLst/>
              <a:gdLst/>
              <a:ahLst/>
              <a:cxnLst/>
              <a:rect l="l" t="t" r="r" b="b"/>
              <a:pathLst>
                <a:path w="160" h="74" extrusionOk="0">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4" name="Google Shape;344;p36"/>
            <p:cNvSpPr/>
            <p:nvPr/>
          </p:nvSpPr>
          <p:spPr>
            <a:xfrm>
              <a:off x="8166100" y="1408113"/>
              <a:ext cx="42863" cy="109538"/>
            </a:xfrm>
            <a:custGeom>
              <a:avLst/>
              <a:gdLst/>
              <a:ahLst/>
              <a:cxnLst/>
              <a:rect l="l" t="t" r="r" b="b"/>
              <a:pathLst>
                <a:path w="103" h="133" extrusionOk="0">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5" name="Google Shape;345;p36"/>
            <p:cNvSpPr/>
            <p:nvPr/>
          </p:nvSpPr>
          <p:spPr>
            <a:xfrm>
              <a:off x="7864475" y="1058863"/>
              <a:ext cx="68263" cy="50800"/>
            </a:xfrm>
            <a:custGeom>
              <a:avLst/>
              <a:gdLst/>
              <a:ahLst/>
              <a:cxnLst/>
              <a:rect l="l" t="t" r="r" b="b"/>
              <a:pathLst>
                <a:path w="168" h="61" extrusionOk="0">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6" name="Google Shape;346;p36"/>
            <p:cNvSpPr/>
            <p:nvPr/>
          </p:nvSpPr>
          <p:spPr>
            <a:xfrm>
              <a:off x="7993063" y="1130300"/>
              <a:ext cx="66675" cy="58738"/>
            </a:xfrm>
            <a:custGeom>
              <a:avLst/>
              <a:gdLst/>
              <a:ahLst/>
              <a:cxnLst/>
              <a:rect l="l" t="t" r="r" b="b"/>
              <a:pathLst>
                <a:path w="161" h="72" extrusionOk="0">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7" name="Google Shape;347;p36"/>
            <p:cNvSpPr/>
            <p:nvPr/>
          </p:nvSpPr>
          <p:spPr>
            <a:xfrm>
              <a:off x="8112125" y="1225550"/>
              <a:ext cx="63500" cy="79375"/>
            </a:xfrm>
            <a:custGeom>
              <a:avLst/>
              <a:gdLst/>
              <a:ahLst/>
              <a:cxnLst/>
              <a:rect l="l" t="t" r="r" b="b"/>
              <a:pathLst>
                <a:path w="153" h="97" extrusionOk="0">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8" name="Google Shape;348;p36"/>
            <p:cNvSpPr/>
            <p:nvPr/>
          </p:nvSpPr>
          <p:spPr>
            <a:xfrm>
              <a:off x="7593013" y="354013"/>
              <a:ext cx="38100" cy="28575"/>
            </a:xfrm>
            <a:custGeom>
              <a:avLst/>
              <a:gdLst/>
              <a:ahLst/>
              <a:cxnLst/>
              <a:rect l="l" t="t" r="r" b="b"/>
              <a:pathLst>
                <a:path w="94" h="35" extrusionOk="0">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49" name="Google Shape;349;p36"/>
            <p:cNvSpPr/>
            <p:nvPr/>
          </p:nvSpPr>
          <p:spPr>
            <a:xfrm>
              <a:off x="7985125" y="242888"/>
              <a:ext cx="38100" cy="31750"/>
            </a:xfrm>
            <a:custGeom>
              <a:avLst/>
              <a:gdLst/>
              <a:ahLst/>
              <a:cxnLst/>
              <a:rect l="l" t="t" r="r" b="b"/>
              <a:pathLst>
                <a:path w="92" h="39" extrusionOk="0">
                  <a:moveTo>
                    <a:pt x="85" y="0"/>
                  </a:moveTo>
                  <a:cubicBezTo>
                    <a:pt x="92" y="29"/>
                    <a:pt x="75" y="29"/>
                    <a:pt x="61" y="31"/>
                  </a:cubicBezTo>
                  <a:cubicBezTo>
                    <a:pt x="13" y="39"/>
                    <a:pt x="13" y="39"/>
                    <a:pt x="0" y="13"/>
                  </a:cubicBezTo>
                  <a:cubicBezTo>
                    <a:pt x="29" y="9"/>
                    <a:pt x="55" y="5"/>
                    <a:pt x="85"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0" name="Google Shape;350;p36"/>
            <p:cNvSpPr/>
            <p:nvPr/>
          </p:nvSpPr>
          <p:spPr>
            <a:xfrm>
              <a:off x="7529513" y="376238"/>
              <a:ext cx="36513" cy="26988"/>
            </a:xfrm>
            <a:custGeom>
              <a:avLst/>
              <a:gdLst/>
              <a:ahLst/>
              <a:cxnLst/>
              <a:rect l="l" t="t" r="r" b="b"/>
              <a:pathLst>
                <a:path w="90" h="34" extrusionOk="0">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1" name="Google Shape;351;p36"/>
            <p:cNvSpPr/>
            <p:nvPr/>
          </p:nvSpPr>
          <p:spPr>
            <a:xfrm>
              <a:off x="7466013" y="393700"/>
              <a:ext cx="38100" cy="34925"/>
            </a:xfrm>
            <a:custGeom>
              <a:avLst/>
              <a:gdLst/>
              <a:ahLst/>
              <a:cxnLst/>
              <a:rect l="l" t="t" r="r" b="b"/>
              <a:pathLst>
                <a:path w="96" h="44" extrusionOk="0">
                  <a:moveTo>
                    <a:pt x="96" y="20"/>
                  </a:moveTo>
                  <a:cubicBezTo>
                    <a:pt x="61" y="38"/>
                    <a:pt x="33" y="44"/>
                    <a:pt x="0" y="38"/>
                  </a:cubicBezTo>
                  <a:cubicBezTo>
                    <a:pt x="15" y="9"/>
                    <a:pt x="58" y="0"/>
                    <a:pt x="96" y="2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2" name="Google Shape;352;p36"/>
            <p:cNvSpPr/>
            <p:nvPr/>
          </p:nvSpPr>
          <p:spPr>
            <a:xfrm>
              <a:off x="7400925" y="419100"/>
              <a:ext cx="34925" cy="33338"/>
            </a:xfrm>
            <a:custGeom>
              <a:avLst/>
              <a:gdLst/>
              <a:ahLst/>
              <a:cxnLst/>
              <a:rect l="l" t="t" r="r" b="b"/>
              <a:pathLst>
                <a:path w="84" h="41" extrusionOk="0">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3" name="Google Shape;353;p36"/>
            <p:cNvSpPr/>
            <p:nvPr/>
          </p:nvSpPr>
          <p:spPr>
            <a:xfrm>
              <a:off x="7337425" y="447675"/>
              <a:ext cx="36513" cy="41275"/>
            </a:xfrm>
            <a:custGeom>
              <a:avLst/>
              <a:gdLst/>
              <a:ahLst/>
              <a:cxnLst/>
              <a:rect l="l" t="t" r="r" b="b"/>
              <a:pathLst>
                <a:path w="89" h="49" extrusionOk="0">
                  <a:moveTo>
                    <a:pt x="0" y="27"/>
                  </a:moveTo>
                  <a:cubicBezTo>
                    <a:pt x="26" y="9"/>
                    <a:pt x="53" y="0"/>
                    <a:pt x="82" y="3"/>
                  </a:cubicBezTo>
                  <a:cubicBezTo>
                    <a:pt x="89" y="22"/>
                    <a:pt x="78" y="27"/>
                    <a:pt x="66" y="29"/>
                  </a:cubicBezTo>
                  <a:cubicBezTo>
                    <a:pt x="44" y="33"/>
                    <a:pt x="21" y="49"/>
                    <a:pt x="0" y="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4" name="Google Shape;354;p36"/>
            <p:cNvSpPr/>
            <p:nvPr/>
          </p:nvSpPr>
          <p:spPr>
            <a:xfrm>
              <a:off x="8183563" y="182563"/>
              <a:ext cx="34925" cy="31750"/>
            </a:xfrm>
            <a:custGeom>
              <a:avLst/>
              <a:gdLst/>
              <a:ahLst/>
              <a:cxnLst/>
              <a:rect l="l" t="t" r="r" b="b"/>
              <a:pathLst>
                <a:path w="85" h="38" extrusionOk="0">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5" name="Google Shape;355;p36"/>
            <p:cNvSpPr/>
            <p:nvPr/>
          </p:nvSpPr>
          <p:spPr>
            <a:xfrm>
              <a:off x="8245475" y="165100"/>
              <a:ext cx="38100" cy="31750"/>
            </a:xfrm>
            <a:custGeom>
              <a:avLst/>
              <a:gdLst/>
              <a:ahLst/>
              <a:cxnLst/>
              <a:rect l="l" t="t" r="r" b="b"/>
              <a:pathLst>
                <a:path w="90" h="38" extrusionOk="0">
                  <a:moveTo>
                    <a:pt x="90" y="12"/>
                  </a:moveTo>
                  <a:cubicBezTo>
                    <a:pt x="53" y="36"/>
                    <a:pt x="21" y="38"/>
                    <a:pt x="0" y="19"/>
                  </a:cubicBezTo>
                  <a:cubicBezTo>
                    <a:pt x="24" y="0"/>
                    <a:pt x="51" y="2"/>
                    <a:pt x="78" y="0"/>
                  </a:cubicBezTo>
                  <a:cubicBezTo>
                    <a:pt x="81" y="0"/>
                    <a:pt x="86" y="8"/>
                    <a:pt x="90"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6" name="Google Shape;356;p36"/>
            <p:cNvSpPr/>
            <p:nvPr/>
          </p:nvSpPr>
          <p:spPr>
            <a:xfrm>
              <a:off x="8116888" y="207963"/>
              <a:ext cx="36513" cy="25400"/>
            </a:xfrm>
            <a:custGeom>
              <a:avLst/>
              <a:gdLst/>
              <a:ahLst/>
              <a:cxnLst/>
              <a:rect l="l" t="t" r="r" b="b"/>
              <a:pathLst>
                <a:path w="87" h="32" extrusionOk="0">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7" name="Google Shape;357;p36"/>
            <p:cNvSpPr/>
            <p:nvPr/>
          </p:nvSpPr>
          <p:spPr>
            <a:xfrm>
              <a:off x="7920038" y="263525"/>
              <a:ext cx="38100" cy="26988"/>
            </a:xfrm>
            <a:custGeom>
              <a:avLst/>
              <a:gdLst/>
              <a:ahLst/>
              <a:cxnLst/>
              <a:rect l="l" t="t" r="r" b="b"/>
              <a:pathLst>
                <a:path w="95" h="32" extrusionOk="0">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8" name="Google Shape;358;p36"/>
            <p:cNvSpPr/>
            <p:nvPr/>
          </p:nvSpPr>
          <p:spPr>
            <a:xfrm>
              <a:off x="7854950" y="280988"/>
              <a:ext cx="36513" cy="31750"/>
            </a:xfrm>
            <a:custGeom>
              <a:avLst/>
              <a:gdLst/>
              <a:ahLst/>
              <a:cxnLst/>
              <a:rect l="l" t="t" r="r" b="b"/>
              <a:pathLst>
                <a:path w="90" h="39" extrusionOk="0">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59" name="Google Shape;359;p36"/>
            <p:cNvSpPr/>
            <p:nvPr/>
          </p:nvSpPr>
          <p:spPr>
            <a:xfrm>
              <a:off x="7791450" y="292100"/>
              <a:ext cx="36513" cy="33338"/>
            </a:xfrm>
            <a:custGeom>
              <a:avLst/>
              <a:gdLst/>
              <a:ahLst/>
              <a:cxnLst/>
              <a:rect l="l" t="t" r="r" b="b"/>
              <a:pathLst>
                <a:path w="90" h="41" extrusionOk="0">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0" name="Google Shape;360;p36"/>
            <p:cNvSpPr/>
            <p:nvPr/>
          </p:nvSpPr>
          <p:spPr>
            <a:xfrm>
              <a:off x="7659688" y="334963"/>
              <a:ext cx="36513" cy="31750"/>
            </a:xfrm>
            <a:custGeom>
              <a:avLst/>
              <a:gdLst/>
              <a:ahLst/>
              <a:cxnLst/>
              <a:rect l="l" t="t" r="r" b="b"/>
              <a:pathLst>
                <a:path w="87" h="37" extrusionOk="0">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1" name="Google Shape;361;p36"/>
            <p:cNvSpPr/>
            <p:nvPr/>
          </p:nvSpPr>
          <p:spPr>
            <a:xfrm>
              <a:off x="8440738" y="79375"/>
              <a:ext cx="34925" cy="36513"/>
            </a:xfrm>
            <a:custGeom>
              <a:avLst/>
              <a:gdLst/>
              <a:ahLst/>
              <a:cxnLst/>
              <a:rect l="l" t="t" r="r" b="b"/>
              <a:pathLst>
                <a:path w="85" h="44" extrusionOk="0">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2" name="Google Shape;362;p36"/>
            <p:cNvSpPr/>
            <p:nvPr/>
          </p:nvSpPr>
          <p:spPr>
            <a:xfrm>
              <a:off x="8375650" y="111125"/>
              <a:ext cx="36513" cy="38100"/>
            </a:xfrm>
            <a:custGeom>
              <a:avLst/>
              <a:gdLst/>
              <a:ahLst/>
              <a:cxnLst/>
              <a:rect l="l" t="t" r="r" b="b"/>
              <a:pathLst>
                <a:path w="86" h="47" extrusionOk="0">
                  <a:moveTo>
                    <a:pt x="86" y="14"/>
                  </a:moveTo>
                  <a:cubicBezTo>
                    <a:pt x="64" y="40"/>
                    <a:pt x="23" y="47"/>
                    <a:pt x="0" y="29"/>
                  </a:cubicBezTo>
                  <a:cubicBezTo>
                    <a:pt x="24" y="6"/>
                    <a:pt x="60" y="0"/>
                    <a:pt x="86" y="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3" name="Google Shape;363;p36"/>
            <p:cNvSpPr/>
            <p:nvPr/>
          </p:nvSpPr>
          <p:spPr>
            <a:xfrm>
              <a:off x="7208838" y="523875"/>
              <a:ext cx="36513" cy="41275"/>
            </a:xfrm>
            <a:custGeom>
              <a:avLst/>
              <a:gdLst/>
              <a:ahLst/>
              <a:cxnLst/>
              <a:rect l="l" t="t" r="r" b="b"/>
              <a:pathLst>
                <a:path w="92" h="51" extrusionOk="0">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4" name="Google Shape;364;p36"/>
            <p:cNvSpPr/>
            <p:nvPr/>
          </p:nvSpPr>
          <p:spPr>
            <a:xfrm>
              <a:off x="7723188" y="317500"/>
              <a:ext cx="39688" cy="25400"/>
            </a:xfrm>
            <a:custGeom>
              <a:avLst/>
              <a:gdLst/>
              <a:ahLst/>
              <a:cxnLst/>
              <a:rect l="l" t="t" r="r" b="b"/>
              <a:pathLst>
                <a:path w="98" h="32" extrusionOk="0">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5" name="Google Shape;365;p36"/>
            <p:cNvSpPr/>
            <p:nvPr/>
          </p:nvSpPr>
          <p:spPr>
            <a:xfrm>
              <a:off x="8312150" y="139700"/>
              <a:ext cx="34925" cy="31750"/>
            </a:xfrm>
            <a:custGeom>
              <a:avLst/>
              <a:gdLst/>
              <a:ahLst/>
              <a:cxnLst/>
              <a:rect l="l" t="t" r="r" b="b"/>
              <a:pathLst>
                <a:path w="87" h="38" extrusionOk="0">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6" name="Google Shape;366;p36"/>
            <p:cNvSpPr/>
            <p:nvPr/>
          </p:nvSpPr>
          <p:spPr>
            <a:xfrm>
              <a:off x="8051800" y="220663"/>
              <a:ext cx="36513" cy="33338"/>
            </a:xfrm>
            <a:custGeom>
              <a:avLst/>
              <a:gdLst/>
              <a:ahLst/>
              <a:cxnLst/>
              <a:rect l="l" t="t" r="r" b="b"/>
              <a:pathLst>
                <a:path w="88" h="42" extrusionOk="0">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7" name="Google Shape;367;p36"/>
            <p:cNvSpPr/>
            <p:nvPr/>
          </p:nvSpPr>
          <p:spPr>
            <a:xfrm>
              <a:off x="7273925" y="479425"/>
              <a:ext cx="33338" cy="36513"/>
            </a:xfrm>
            <a:custGeom>
              <a:avLst/>
              <a:gdLst/>
              <a:ahLst/>
              <a:cxnLst/>
              <a:rect l="l" t="t" r="r" b="b"/>
              <a:pathLst>
                <a:path w="81" h="44" extrusionOk="0">
                  <a:moveTo>
                    <a:pt x="0" y="44"/>
                  </a:moveTo>
                  <a:cubicBezTo>
                    <a:pt x="5" y="15"/>
                    <a:pt x="43" y="0"/>
                    <a:pt x="81" y="9"/>
                  </a:cubicBezTo>
                  <a:cubicBezTo>
                    <a:pt x="72" y="31"/>
                    <a:pt x="52" y="40"/>
                    <a:pt x="0" y="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8" name="Google Shape;368;p36"/>
            <p:cNvSpPr/>
            <p:nvPr/>
          </p:nvSpPr>
          <p:spPr>
            <a:xfrm>
              <a:off x="7169150" y="588963"/>
              <a:ext cx="20638" cy="68263"/>
            </a:xfrm>
            <a:custGeom>
              <a:avLst/>
              <a:gdLst/>
              <a:ahLst/>
              <a:cxnLst/>
              <a:rect l="l" t="t" r="r" b="b"/>
              <a:pathLst>
                <a:path w="53" h="84" extrusionOk="0">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69" name="Google Shape;369;p36"/>
            <p:cNvSpPr/>
            <p:nvPr/>
          </p:nvSpPr>
          <p:spPr>
            <a:xfrm>
              <a:off x="8502650" y="38100"/>
              <a:ext cx="34925" cy="39688"/>
            </a:xfrm>
            <a:custGeom>
              <a:avLst/>
              <a:gdLst/>
              <a:ahLst/>
              <a:cxnLst/>
              <a:rect l="l" t="t" r="r" b="b"/>
              <a:pathLst>
                <a:path w="88" h="48" extrusionOk="0">
                  <a:moveTo>
                    <a:pt x="0" y="42"/>
                  </a:moveTo>
                  <a:cubicBezTo>
                    <a:pt x="23" y="11"/>
                    <a:pt x="55" y="14"/>
                    <a:pt x="85" y="0"/>
                  </a:cubicBezTo>
                  <a:cubicBezTo>
                    <a:pt x="85" y="12"/>
                    <a:pt x="88" y="20"/>
                    <a:pt x="86" y="23"/>
                  </a:cubicBezTo>
                  <a:cubicBezTo>
                    <a:pt x="72" y="38"/>
                    <a:pt x="30" y="48"/>
                    <a:pt x="0" y="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sp>
          <p:nvSpPr>
            <p:cNvPr id="370" name="Google Shape;370;p36"/>
            <p:cNvSpPr/>
            <p:nvPr/>
          </p:nvSpPr>
          <p:spPr>
            <a:xfrm>
              <a:off x="7185025" y="700088"/>
              <a:ext cx="15875" cy="30163"/>
            </a:xfrm>
            <a:custGeom>
              <a:avLst/>
              <a:gdLst/>
              <a:ahLst/>
              <a:cxnLst/>
              <a:rect l="l" t="t" r="r" b="b"/>
              <a:pathLst>
                <a:path w="38" h="36" extrusionOk="0">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grpSp>
        <p:nvGrpSpPr>
          <p:cNvPr id="371" name="Google Shape;371;p36"/>
          <p:cNvGrpSpPr/>
          <p:nvPr/>
        </p:nvGrpSpPr>
        <p:grpSpPr>
          <a:xfrm>
            <a:off x="7732760" y="2726316"/>
            <a:ext cx="1061606" cy="1597753"/>
            <a:chOff x="7478257" y="2193205"/>
            <a:chExt cx="453000" cy="700308"/>
          </a:xfrm>
        </p:grpSpPr>
        <p:sp>
          <p:nvSpPr>
            <p:cNvPr id="372" name="Google Shape;372;p36"/>
            <p:cNvSpPr/>
            <p:nvPr/>
          </p:nvSpPr>
          <p:spPr>
            <a:xfrm>
              <a:off x="7478257" y="2786413"/>
              <a:ext cx="453000" cy="107100"/>
            </a:xfrm>
            <a:prstGeom prst="ellipse">
              <a:avLst/>
            </a:prstGeom>
            <a:solidFill>
              <a:srgbClr val="00000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73" name="Google Shape;373;p36"/>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29B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grpSp>
        <p:nvGrpSpPr>
          <p:cNvPr id="374" name="Google Shape;374;p36"/>
          <p:cNvGrpSpPr/>
          <p:nvPr/>
        </p:nvGrpSpPr>
        <p:grpSpPr>
          <a:xfrm>
            <a:off x="5044486" y="1282321"/>
            <a:ext cx="928242" cy="1397255"/>
            <a:chOff x="7478257" y="2193205"/>
            <a:chExt cx="453000" cy="700308"/>
          </a:xfrm>
        </p:grpSpPr>
        <p:sp>
          <p:nvSpPr>
            <p:cNvPr id="375" name="Google Shape;375;p36"/>
            <p:cNvSpPr/>
            <p:nvPr/>
          </p:nvSpPr>
          <p:spPr>
            <a:xfrm>
              <a:off x="7478257" y="2786413"/>
              <a:ext cx="453000" cy="107100"/>
            </a:xfrm>
            <a:prstGeom prst="ellipse">
              <a:avLst/>
            </a:prstGeom>
            <a:solidFill>
              <a:srgbClr val="00000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76" name="Google Shape;376;p36"/>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9CBB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grpSp>
        <p:nvGrpSpPr>
          <p:cNvPr id="377" name="Google Shape;377;p36"/>
          <p:cNvGrpSpPr/>
          <p:nvPr/>
        </p:nvGrpSpPr>
        <p:grpSpPr>
          <a:xfrm>
            <a:off x="9025248" y="232986"/>
            <a:ext cx="790394" cy="1189543"/>
            <a:chOff x="7478257" y="2193205"/>
            <a:chExt cx="453000" cy="700308"/>
          </a:xfrm>
        </p:grpSpPr>
        <p:sp>
          <p:nvSpPr>
            <p:cNvPr id="378" name="Google Shape;378;p36"/>
            <p:cNvSpPr/>
            <p:nvPr/>
          </p:nvSpPr>
          <p:spPr>
            <a:xfrm>
              <a:off x="7478257" y="2786413"/>
              <a:ext cx="453000" cy="107100"/>
            </a:xfrm>
            <a:prstGeom prst="ellipse">
              <a:avLst/>
            </a:prstGeom>
            <a:solidFill>
              <a:srgbClr val="00000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79" name="Google Shape;379;p36"/>
            <p:cNvSpPr/>
            <p:nvPr/>
          </p:nvSpPr>
          <p:spPr>
            <a:xfrm>
              <a:off x="7478257" y="2193205"/>
              <a:ext cx="452893" cy="646699"/>
            </a:xfrm>
            <a:custGeom>
              <a:avLst/>
              <a:gdLst/>
              <a:ahLst/>
              <a:cxnLst/>
              <a:rect l="l" t="t" r="r" b="b"/>
              <a:pathLst>
                <a:path w="221" h="315" extrusionOk="0">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BD38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82F39"/>
                </a:buClr>
                <a:buSzPts val="1800"/>
                <a:buFont typeface="Arial"/>
                <a:buNone/>
              </a:pPr>
              <a:endParaRPr sz="1800" b="0" i="0" u="none" strike="noStrike" cap="none">
                <a:solidFill>
                  <a:srgbClr val="282F39"/>
                </a:solidFill>
                <a:latin typeface="Arial"/>
                <a:ea typeface="Arial"/>
                <a:cs typeface="Arial"/>
                <a:sym typeface="Arial"/>
              </a:endParaRPr>
            </a:p>
          </p:txBody>
        </p:sp>
      </p:grpSp>
      <p:sp>
        <p:nvSpPr>
          <p:cNvPr id="380" name="Google Shape;380;p36"/>
          <p:cNvSpPr txBox="1"/>
          <p:nvPr/>
        </p:nvSpPr>
        <p:spPr>
          <a:xfrm>
            <a:off x="2155223" y="4466860"/>
            <a:ext cx="941100" cy="76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0"/>
              <a:buFont typeface="Arial"/>
              <a:buNone/>
            </a:pPr>
            <a:r>
              <a:rPr lang="en-US" sz="3300" b="0" i="0" u="none" strike="noStrike" cap="none" dirty="0">
                <a:solidFill>
                  <a:srgbClr val="595959"/>
                </a:solidFill>
                <a:latin typeface="Arial"/>
                <a:ea typeface="Arial"/>
                <a:cs typeface="Arial"/>
                <a:sym typeface="Arial"/>
              </a:rPr>
              <a:t>01</a:t>
            </a:r>
            <a:endParaRPr sz="3300" b="0" i="0" u="none" strike="noStrike" cap="none" dirty="0">
              <a:solidFill>
                <a:srgbClr val="595959"/>
              </a:solidFill>
              <a:latin typeface="Arial"/>
              <a:ea typeface="Arial"/>
              <a:cs typeface="Arial"/>
              <a:sym typeface="Arial"/>
            </a:endParaRPr>
          </a:p>
        </p:txBody>
      </p:sp>
      <p:sp>
        <p:nvSpPr>
          <p:cNvPr id="381" name="Google Shape;381;p36"/>
          <p:cNvSpPr txBox="1"/>
          <p:nvPr/>
        </p:nvSpPr>
        <p:spPr>
          <a:xfrm>
            <a:off x="7793620" y="2917905"/>
            <a:ext cx="939900" cy="627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3000" b="0" i="0" u="none" strike="noStrike" cap="none" dirty="0">
                <a:solidFill>
                  <a:srgbClr val="595959"/>
                </a:solidFill>
                <a:latin typeface="Arial"/>
                <a:ea typeface="Arial"/>
                <a:cs typeface="Arial"/>
                <a:sym typeface="Arial"/>
              </a:rPr>
              <a:t>02</a:t>
            </a:r>
            <a:endParaRPr sz="3000" b="0" i="0" u="none" strike="noStrike" cap="none" dirty="0">
              <a:solidFill>
                <a:srgbClr val="595959"/>
              </a:solidFill>
              <a:latin typeface="Arial"/>
              <a:ea typeface="Arial"/>
              <a:cs typeface="Arial"/>
              <a:sym typeface="Arial"/>
            </a:endParaRPr>
          </a:p>
        </p:txBody>
      </p:sp>
      <p:sp>
        <p:nvSpPr>
          <p:cNvPr id="382" name="Google Shape;382;p36"/>
          <p:cNvSpPr txBox="1"/>
          <p:nvPr/>
        </p:nvSpPr>
        <p:spPr>
          <a:xfrm>
            <a:off x="5058869" y="1442068"/>
            <a:ext cx="927600" cy="55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0"/>
              <a:buFont typeface="Arial"/>
              <a:buNone/>
            </a:pPr>
            <a:r>
              <a:rPr lang="en-US" sz="2600" b="0" i="0" u="none" strike="noStrike" cap="none" dirty="0">
                <a:solidFill>
                  <a:srgbClr val="595959"/>
                </a:solidFill>
                <a:latin typeface="Arial"/>
                <a:ea typeface="Arial"/>
                <a:cs typeface="Arial"/>
                <a:sym typeface="Arial"/>
              </a:rPr>
              <a:t>03</a:t>
            </a:r>
            <a:endParaRPr sz="2600" b="0" i="0" u="none" strike="noStrike" cap="none" dirty="0">
              <a:solidFill>
                <a:srgbClr val="595959"/>
              </a:solidFill>
              <a:latin typeface="Arial"/>
              <a:ea typeface="Arial"/>
              <a:cs typeface="Arial"/>
              <a:sym typeface="Arial"/>
            </a:endParaRPr>
          </a:p>
        </p:txBody>
      </p:sp>
      <p:sp>
        <p:nvSpPr>
          <p:cNvPr id="383" name="Google Shape;383;p36"/>
          <p:cNvSpPr txBox="1"/>
          <p:nvPr/>
        </p:nvSpPr>
        <p:spPr>
          <a:xfrm>
            <a:off x="8956648" y="384253"/>
            <a:ext cx="927600" cy="48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000"/>
              <a:buFont typeface="Arial"/>
              <a:buNone/>
            </a:pPr>
            <a:r>
              <a:rPr lang="en-US" sz="2400" b="0" i="0" u="none" strike="noStrike" cap="none">
                <a:solidFill>
                  <a:srgbClr val="595959"/>
                </a:solidFill>
                <a:latin typeface="Arial"/>
                <a:ea typeface="Arial"/>
                <a:cs typeface="Arial"/>
                <a:sym typeface="Arial"/>
              </a:rPr>
              <a:t>04</a:t>
            </a:r>
            <a:endParaRPr sz="2400" b="0" i="0" u="none" strike="noStrike" cap="none">
              <a:solidFill>
                <a:srgbClr val="595959"/>
              </a:solidFill>
              <a:latin typeface="Arial"/>
              <a:ea typeface="Arial"/>
              <a:cs typeface="Arial"/>
              <a:sym typeface="Arial"/>
            </a:endParaRPr>
          </a:p>
        </p:txBody>
      </p:sp>
      <p:sp>
        <p:nvSpPr>
          <p:cNvPr id="384" name="Google Shape;384;p36">
            <a:hlinkClick r:id="rId3" action="ppaction://hlinksldjump"/>
          </p:cNvPr>
          <p:cNvSpPr txBox="1"/>
          <p:nvPr/>
        </p:nvSpPr>
        <p:spPr>
          <a:xfrm>
            <a:off x="313474" y="3695961"/>
            <a:ext cx="2142000" cy="1246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1500"/>
              <a:buFont typeface="Arial"/>
              <a:buNone/>
            </a:pPr>
            <a:r>
              <a:rPr lang="en-US" sz="2000" b="1" i="0" u="none" strike="noStrike" cap="none" dirty="0">
                <a:solidFill>
                  <a:srgbClr val="1CA385"/>
                </a:solidFill>
                <a:latin typeface="Constantia" pitchFamily="18" charset="0"/>
                <a:sym typeface="Arial"/>
              </a:rPr>
              <a:t>Data Exploration </a:t>
            </a:r>
            <a:endParaRPr sz="2000" b="1" i="0" u="none" strike="noStrike" cap="none" dirty="0">
              <a:solidFill>
                <a:srgbClr val="1CA385"/>
              </a:solidFill>
              <a:latin typeface="Constantia" pitchFamily="18" charset="0"/>
              <a:sym typeface="Arial"/>
            </a:endParaRPr>
          </a:p>
        </p:txBody>
      </p:sp>
      <p:sp>
        <p:nvSpPr>
          <p:cNvPr id="385" name="Google Shape;385;p36">
            <a:hlinkClick r:id="rId4" action="ppaction://hlinksldjump"/>
          </p:cNvPr>
          <p:cNvSpPr txBox="1"/>
          <p:nvPr/>
        </p:nvSpPr>
        <p:spPr>
          <a:xfrm>
            <a:off x="2799317" y="1654543"/>
            <a:ext cx="1843021" cy="1246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1500"/>
              <a:buFont typeface="Arial"/>
              <a:buNone/>
            </a:pPr>
            <a:r>
              <a:rPr lang="en-US" sz="2000" b="1" i="0" u="none" strike="noStrike" cap="none" dirty="0">
                <a:solidFill>
                  <a:srgbClr val="9CBB5D"/>
                </a:solidFill>
                <a:latin typeface="Constantia" pitchFamily="18" charset="0"/>
                <a:sym typeface="Arial"/>
              </a:rPr>
              <a:t>Data Modeling</a:t>
            </a:r>
            <a:endParaRPr sz="2000" b="1" i="0" u="none" strike="noStrike" cap="none" dirty="0">
              <a:solidFill>
                <a:srgbClr val="9CBB5D"/>
              </a:solidFill>
              <a:latin typeface="Constantia" pitchFamily="18" charset="0"/>
              <a:sym typeface="Arial"/>
            </a:endParaRPr>
          </a:p>
        </p:txBody>
      </p:sp>
      <p:sp>
        <p:nvSpPr>
          <p:cNvPr id="386" name="Google Shape;386;p36">
            <a:hlinkClick r:id="rId5" action="ppaction://hlinksldjump"/>
          </p:cNvPr>
          <p:cNvSpPr txBox="1"/>
          <p:nvPr/>
        </p:nvSpPr>
        <p:spPr>
          <a:xfrm>
            <a:off x="9425851" y="3813602"/>
            <a:ext cx="1983300" cy="1246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1500"/>
              <a:buFont typeface="Arial"/>
              <a:buNone/>
            </a:pPr>
            <a:r>
              <a:rPr lang="en-US" sz="2000" b="1" i="0" u="none" strike="noStrike" cap="none" dirty="0">
                <a:solidFill>
                  <a:srgbClr val="F29B27"/>
                </a:solidFill>
                <a:latin typeface="Constantia" pitchFamily="18" charset="0"/>
                <a:sym typeface="Arial"/>
              </a:rPr>
              <a:t>Data Wrangling</a:t>
            </a:r>
            <a:endParaRPr sz="2000" b="1" i="0" u="none" strike="noStrike" cap="none" dirty="0">
              <a:solidFill>
                <a:srgbClr val="F29B27"/>
              </a:solidFill>
              <a:latin typeface="Constantia" pitchFamily="18" charset="0"/>
              <a:sym typeface="Arial"/>
            </a:endParaRPr>
          </a:p>
        </p:txBody>
      </p:sp>
      <p:sp>
        <p:nvSpPr>
          <p:cNvPr id="387" name="Google Shape;387;p36"/>
          <p:cNvSpPr txBox="1"/>
          <p:nvPr/>
        </p:nvSpPr>
        <p:spPr>
          <a:xfrm>
            <a:off x="10086214" y="1226734"/>
            <a:ext cx="2292600" cy="1246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1500"/>
              <a:buFont typeface="Arial"/>
              <a:buNone/>
            </a:pPr>
            <a:r>
              <a:rPr lang="en-US" sz="2000" b="1" i="0" u="none" strike="noStrike" cap="none" dirty="0">
                <a:solidFill>
                  <a:srgbClr val="BD382F"/>
                </a:solidFill>
                <a:latin typeface="Constantia" pitchFamily="18" charset="0"/>
                <a:sym typeface="Arial"/>
              </a:rPr>
              <a:t>Data Visualization</a:t>
            </a:r>
            <a:endParaRPr sz="2000" b="1" i="0" u="none" strike="noStrike" cap="none" dirty="0">
              <a:solidFill>
                <a:srgbClr val="BD382F"/>
              </a:solidFill>
              <a:latin typeface="Constantia" pitchFamily="18" charset="0"/>
              <a:sym typeface="Arial"/>
            </a:endParaRPr>
          </a:p>
        </p:txBody>
      </p:sp>
      <p:sp>
        <p:nvSpPr>
          <p:cNvPr id="388" name="Google Shape;388;p36"/>
          <p:cNvSpPr/>
          <p:nvPr/>
        </p:nvSpPr>
        <p:spPr>
          <a:xfrm>
            <a:off x="410039" y="3536874"/>
            <a:ext cx="1802400" cy="85800"/>
          </a:xfrm>
          <a:prstGeom prst="rect">
            <a:avLst/>
          </a:prstGeom>
          <a:solidFill>
            <a:srgbClr val="1CA3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89" name="Google Shape;389;p36"/>
          <p:cNvSpPr/>
          <p:nvPr/>
        </p:nvSpPr>
        <p:spPr>
          <a:xfrm>
            <a:off x="2895885" y="1512391"/>
            <a:ext cx="1802400" cy="85800"/>
          </a:xfrm>
          <a:prstGeom prst="rect">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90" name="Google Shape;390;p36"/>
          <p:cNvSpPr/>
          <p:nvPr/>
        </p:nvSpPr>
        <p:spPr>
          <a:xfrm>
            <a:off x="9505027" y="3654516"/>
            <a:ext cx="1802400" cy="85800"/>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91" name="Google Shape;391;p36"/>
          <p:cNvSpPr/>
          <p:nvPr/>
        </p:nvSpPr>
        <p:spPr>
          <a:xfrm>
            <a:off x="10087348" y="1051806"/>
            <a:ext cx="1802400" cy="85800"/>
          </a:xfrm>
          <a:prstGeom prst="rect">
            <a:avLst/>
          </a:prstGeom>
          <a:solidFill>
            <a:srgbClr val="BD38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92" name="Google Shape;392;p36"/>
          <p:cNvPicPr preferRelativeResize="0"/>
          <p:nvPr/>
        </p:nvPicPr>
        <p:blipFill rotWithShape="1">
          <a:blip r:embed="rId6">
            <a:alphaModFix/>
          </a:blip>
          <a:srcRect/>
          <a:stretch/>
        </p:blipFill>
        <p:spPr>
          <a:xfrm>
            <a:off x="354611" y="2041991"/>
            <a:ext cx="1837427" cy="1481561"/>
          </a:xfrm>
          <a:prstGeom prst="rect">
            <a:avLst/>
          </a:prstGeom>
          <a:noFill/>
          <a:ln>
            <a:noFill/>
          </a:ln>
        </p:spPr>
      </p:pic>
      <p:pic>
        <p:nvPicPr>
          <p:cNvPr id="393" name="Google Shape;393;p36" descr="Graphical user interface, application, PowerPoint&#10;&#10;Description automatically generated"/>
          <p:cNvPicPr preferRelativeResize="0"/>
          <p:nvPr/>
        </p:nvPicPr>
        <p:blipFill rotWithShape="1">
          <a:blip r:embed="rId7">
            <a:alphaModFix/>
          </a:blip>
          <a:srcRect/>
          <a:stretch/>
        </p:blipFill>
        <p:spPr>
          <a:xfrm>
            <a:off x="9411418" y="2122456"/>
            <a:ext cx="1981201" cy="1563543"/>
          </a:xfrm>
          <a:prstGeom prst="rect">
            <a:avLst/>
          </a:prstGeom>
          <a:noFill/>
          <a:ln>
            <a:noFill/>
          </a:ln>
        </p:spPr>
      </p:pic>
      <p:pic>
        <p:nvPicPr>
          <p:cNvPr id="394" name="Google Shape;394;p36" descr="Graphical user interface, application&#10;&#10;Description automatically generated"/>
          <p:cNvPicPr preferRelativeResize="0"/>
          <p:nvPr/>
        </p:nvPicPr>
        <p:blipFill rotWithShape="1">
          <a:blip r:embed="rId8">
            <a:alphaModFix/>
          </a:blip>
          <a:srcRect/>
          <a:stretch/>
        </p:blipFill>
        <p:spPr>
          <a:xfrm>
            <a:off x="2884098" y="64790"/>
            <a:ext cx="1837427" cy="1451929"/>
          </a:xfrm>
          <a:prstGeom prst="rect">
            <a:avLst/>
          </a:prstGeom>
          <a:noFill/>
          <a:ln>
            <a:noFill/>
          </a:ln>
        </p:spPr>
      </p:pic>
      <p:pic>
        <p:nvPicPr>
          <p:cNvPr id="395" name="Google Shape;395;p36" descr="A picture containing text, person, monitor, screen&#10;&#10;Description automatically generated"/>
          <p:cNvPicPr preferRelativeResize="0"/>
          <p:nvPr/>
        </p:nvPicPr>
        <p:blipFill rotWithShape="1">
          <a:blip r:embed="rId9">
            <a:alphaModFix/>
          </a:blip>
          <a:srcRect/>
          <a:stretch/>
        </p:blipFill>
        <p:spPr>
          <a:xfrm>
            <a:off x="10389079" y="118617"/>
            <a:ext cx="1247956" cy="841071"/>
          </a:xfrm>
          <a:prstGeom prst="rect">
            <a:avLst/>
          </a:prstGeom>
          <a:noFill/>
          <a:ln>
            <a:noFill/>
          </a:ln>
        </p:spPr>
      </p:pic>
      <p:sp>
        <p:nvSpPr>
          <p:cNvPr id="396" name="Google Shape;396;p36"/>
          <p:cNvSpPr/>
          <p:nvPr/>
        </p:nvSpPr>
        <p:spPr>
          <a:xfrm flipH="1">
            <a:off x="9161253" y="3820064"/>
            <a:ext cx="3033621" cy="3033621"/>
          </a:xfrm>
          <a:prstGeom prst="rtTriangle">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7"/>
          <p:cNvSpPr/>
          <p:nvPr/>
        </p:nvSpPr>
        <p:spPr>
          <a:xfrm rot="-5400000">
            <a:off x="-185827" y="2071332"/>
            <a:ext cx="4514489" cy="3608716"/>
          </a:xfrm>
          <a:prstGeom prst="wedgeRoundRectCallout">
            <a:avLst>
              <a:gd name="adj1" fmla="val -20833"/>
              <a:gd name="adj2" fmla="val 62500"/>
              <a:gd name="adj3" fmla="val 0"/>
            </a:avLst>
          </a:prstGeom>
          <a:solidFill>
            <a:srgbClr val="9CBB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2" name="Google Shape;402;p37"/>
          <p:cNvPicPr preferRelativeResize="0"/>
          <p:nvPr/>
        </p:nvPicPr>
        <p:blipFill rotWithShape="1">
          <a:blip r:embed="rId3">
            <a:alphaModFix/>
          </a:blip>
          <a:srcRect/>
          <a:stretch/>
        </p:blipFill>
        <p:spPr>
          <a:xfrm>
            <a:off x="4307458" y="1526130"/>
            <a:ext cx="7430218" cy="4308946"/>
          </a:xfrm>
          <a:prstGeom prst="rect">
            <a:avLst/>
          </a:prstGeom>
          <a:noFill/>
          <a:ln>
            <a:noFill/>
          </a:ln>
        </p:spPr>
      </p:pic>
      <p:sp>
        <p:nvSpPr>
          <p:cNvPr id="403" name="Google Shape;403;p37"/>
          <p:cNvSpPr txBox="1"/>
          <p:nvPr/>
        </p:nvSpPr>
        <p:spPr>
          <a:xfrm>
            <a:off x="181156" y="2826143"/>
            <a:ext cx="3792747" cy="212365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4400" b="0" i="0" u="none" strike="noStrike" cap="none" dirty="0">
                <a:solidFill>
                  <a:srgbClr val="FFFFFF"/>
                </a:solidFill>
                <a:latin typeface="Constantia" pitchFamily="18" charset="0"/>
                <a:sym typeface="Arial"/>
              </a:rPr>
              <a:t>Gathering of data and dataset</a:t>
            </a:r>
            <a:endParaRPr sz="1400" b="0" i="0" u="none" strike="noStrike" cap="none" dirty="0">
              <a:solidFill>
                <a:srgbClr val="000000"/>
              </a:solidFill>
              <a:latin typeface="Constantia" pitchFamily="18" charset="0"/>
              <a:sym typeface="Arial"/>
            </a:endParaRPr>
          </a:p>
        </p:txBody>
      </p:sp>
      <p:sp>
        <p:nvSpPr>
          <p:cNvPr id="404" name="Google Shape;404;p37"/>
          <p:cNvSpPr txBox="1"/>
          <p:nvPr/>
        </p:nvSpPr>
        <p:spPr>
          <a:xfrm>
            <a:off x="2767642" y="128237"/>
            <a:ext cx="7286444" cy="101566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6000" b="1" i="0" u="sng" strike="noStrike" cap="none" dirty="0">
                <a:solidFill>
                  <a:srgbClr val="002060"/>
                </a:solidFill>
                <a:latin typeface="Georgia"/>
                <a:ea typeface="Georgia"/>
                <a:cs typeface="Georgia"/>
                <a:sym typeface="Georgia"/>
              </a:rPr>
              <a:t>Data Exploration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8"/>
          <p:cNvSpPr/>
          <p:nvPr/>
        </p:nvSpPr>
        <p:spPr>
          <a:xfrm>
            <a:off x="0" y="-4313"/>
            <a:ext cx="12191999" cy="1178942"/>
          </a:xfrm>
          <a:prstGeom prst="rect">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 name="Google Shape;410;p38"/>
          <p:cNvSpPr txBox="1"/>
          <p:nvPr/>
        </p:nvSpPr>
        <p:spPr>
          <a:xfrm>
            <a:off x="4392283" y="237765"/>
            <a:ext cx="341893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sng" strike="noStrike" cap="none" dirty="0">
                <a:solidFill>
                  <a:srgbClr val="FFFFFF"/>
                </a:solidFill>
                <a:latin typeface="Georgia"/>
                <a:ea typeface="Georgia"/>
                <a:cs typeface="Georgia"/>
                <a:sym typeface="Georgia"/>
              </a:rPr>
              <a:t>Dataset</a:t>
            </a:r>
            <a:endParaRPr sz="1400" b="0" i="0" u="sng" strike="noStrike" cap="none" dirty="0">
              <a:solidFill>
                <a:srgbClr val="FFFFFF"/>
              </a:solidFill>
              <a:latin typeface="Arial"/>
              <a:ea typeface="Arial"/>
              <a:cs typeface="Arial"/>
              <a:sym typeface="Arial"/>
            </a:endParaRPr>
          </a:p>
        </p:txBody>
      </p:sp>
      <p:pic>
        <p:nvPicPr>
          <p:cNvPr id="411" name="Google Shape;411;p38" descr="Table&#10;&#10;Description automatically generated"/>
          <p:cNvPicPr preferRelativeResize="0"/>
          <p:nvPr/>
        </p:nvPicPr>
        <p:blipFill rotWithShape="1">
          <a:blip r:embed="rId3">
            <a:alphaModFix/>
          </a:blip>
          <a:srcRect/>
          <a:stretch/>
        </p:blipFill>
        <p:spPr>
          <a:xfrm>
            <a:off x="713118" y="1462341"/>
            <a:ext cx="11024558" cy="4939732"/>
          </a:xfrm>
          <a:prstGeom prst="rect">
            <a:avLst/>
          </a:prstGeom>
          <a:noFill/>
          <a:ln>
            <a:noFill/>
          </a:ln>
        </p:spPr>
      </p:pic>
      <p:sp>
        <p:nvSpPr>
          <p:cNvPr id="5" name="Rectangle 4"/>
          <p:cNvSpPr/>
          <p:nvPr/>
        </p:nvSpPr>
        <p:spPr>
          <a:xfrm>
            <a:off x="3047999" y="6381411"/>
            <a:ext cx="6602437" cy="307777"/>
          </a:xfrm>
          <a:prstGeom prst="rect">
            <a:avLst/>
          </a:prstGeom>
        </p:spPr>
        <p:txBody>
          <a:bodyPr wrap="square">
            <a:spAutoFit/>
          </a:bodyPr>
          <a:lstStyle/>
          <a:p>
            <a:pPr algn="ctr"/>
            <a:r>
              <a:rPr lang="en-US" i="1" dirty="0">
                <a:solidFill>
                  <a:schemeClr val="accent5">
                    <a:lumMod val="50000"/>
                  </a:schemeClr>
                </a:solidFill>
                <a:latin typeface="Constantia" pitchFamily="18" charset="0"/>
              </a:rPr>
              <a:t>Link  to  the Dataset :- https://www.kaggle.com/blastchar/telco-customer-churn</a:t>
            </a:r>
            <a:endParaRPr lang="en-IN" i="1" dirty="0">
              <a:solidFill>
                <a:schemeClr val="accent5">
                  <a:lumMod val="50000"/>
                </a:schemeClr>
              </a:solidFill>
              <a:latin typeface="Constantia"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9"/>
          <p:cNvSpPr/>
          <p:nvPr/>
        </p:nvSpPr>
        <p:spPr>
          <a:xfrm>
            <a:off x="5725064" y="-4313"/>
            <a:ext cx="6469810" cy="6915508"/>
          </a:xfrm>
          <a:prstGeom prst="rect">
            <a:avLst/>
          </a:prstGeom>
          <a:solidFill>
            <a:srgbClr val="182B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7" name="Google Shape;417;p39"/>
          <p:cNvPicPr preferRelativeResize="0"/>
          <p:nvPr/>
        </p:nvPicPr>
        <p:blipFill rotWithShape="1">
          <a:blip r:embed="rId3">
            <a:alphaModFix/>
          </a:blip>
          <a:srcRect/>
          <a:stretch/>
        </p:blipFill>
        <p:spPr>
          <a:xfrm>
            <a:off x="6593457" y="1495245"/>
            <a:ext cx="5187350" cy="4327584"/>
          </a:xfrm>
          <a:prstGeom prst="rect">
            <a:avLst/>
          </a:prstGeom>
          <a:noFill/>
          <a:ln>
            <a:noFill/>
          </a:ln>
        </p:spPr>
      </p:pic>
      <p:sp>
        <p:nvSpPr>
          <p:cNvPr id="418" name="Google Shape;418;p39"/>
          <p:cNvSpPr/>
          <p:nvPr/>
        </p:nvSpPr>
        <p:spPr>
          <a:xfrm rot="-5400000">
            <a:off x="583720" y="2416389"/>
            <a:ext cx="4514489" cy="3608716"/>
          </a:xfrm>
          <a:prstGeom prst="wedgeRoundRectCallout">
            <a:avLst>
              <a:gd name="adj1" fmla="val -20833"/>
              <a:gd name="adj2" fmla="val 62500"/>
              <a:gd name="adj3" fmla="val 0"/>
            </a:avLst>
          </a:prstGeom>
          <a:solidFill>
            <a:srgbClr val="F29B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39"/>
          <p:cNvSpPr txBox="1"/>
          <p:nvPr/>
        </p:nvSpPr>
        <p:spPr>
          <a:xfrm>
            <a:off x="957532" y="2524219"/>
            <a:ext cx="3763992" cy="34163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3500" b="0" i="0" u="none" strike="noStrike" cap="none" dirty="0">
                <a:solidFill>
                  <a:srgbClr val="FFFFFF"/>
                </a:solidFill>
                <a:latin typeface="Constantia" pitchFamily="18" charset="0"/>
                <a:sym typeface="Arial"/>
              </a:rPr>
              <a:t>Cleaning and unifying messy and complex data sets for easy access and analysis</a:t>
            </a:r>
            <a:endParaRPr dirty="0">
              <a:latin typeface="Constantia" pitchFamily="18" charset="0"/>
            </a:endParaRPr>
          </a:p>
        </p:txBody>
      </p:sp>
      <p:sp>
        <p:nvSpPr>
          <p:cNvPr id="420" name="Google Shape;420;p39"/>
          <p:cNvSpPr txBox="1"/>
          <p:nvPr/>
        </p:nvSpPr>
        <p:spPr>
          <a:xfrm>
            <a:off x="253041" y="310551"/>
            <a:ext cx="528799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i="0" u="sng" strike="noStrike" cap="none" dirty="0">
                <a:solidFill>
                  <a:srgbClr val="002060"/>
                </a:solidFill>
                <a:latin typeface="Georgia"/>
                <a:ea typeface="Georgia"/>
                <a:cs typeface="Georgia"/>
                <a:sym typeface="Georgia"/>
              </a:rPr>
              <a:t>Data Wrangling</a:t>
            </a:r>
            <a:endParaRPr dirty="0"/>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TotalTime>
  <Words>973</Words>
  <Application>Microsoft Office PowerPoint</Application>
  <PresentationFormat>Widescreen</PresentationFormat>
  <Paragraphs>93</Paragraphs>
  <Slides>21</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Constantia</vt:lpstr>
      <vt:lpstr>Georgia</vt:lpstr>
      <vt:lpstr>Noto Sans Symbols</vt:lpstr>
      <vt:lpstr>Quattrocento Sans</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Ishita Gupta</cp:lastModifiedBy>
  <cp:revision>15</cp:revision>
  <dcterms:modified xsi:type="dcterms:W3CDTF">2021-07-31T17:55:13Z</dcterms:modified>
</cp:coreProperties>
</file>